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59"/>
  </p:notesMasterIdLst>
  <p:handoutMasterIdLst>
    <p:handoutMasterId r:id="rId6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04"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74A40-2D1F-485A-82C1-AD9DC950A179}" type="datetimeFigureOut">
              <a:rPr lang="en-US" smtClean="0"/>
              <a:pPr/>
              <a:t>4/5/2016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BFCE27-4B86-410B-8D2C-800E3605FA9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122222"/>
              <a:buFont typeface="Arial"/>
              <a:buNone/>
            </a:pPr>
            <a:r>
              <a:rPr lang="en" sz="900">
                <a:solidFill>
                  <a:schemeClr val="dk1"/>
                </a:solidFill>
              </a:rPr>
              <a:t>In recent years, the number of tropical cyclones on the East Sea is on the rise, while storms and tropical depressions tend to move toward the southern part of the Vietnamese territory. Scientists have noted that the number of very strong typhoons is on the increase, while the storm season ends later than in previous years.</a:t>
            </a:r>
          </a:p>
          <a:p>
            <a:pPr lvl="0" rtl="0">
              <a:lnSpc>
                <a:spcPct val="133333"/>
              </a:lnSpc>
              <a:spcBef>
                <a:spcPts val="0"/>
              </a:spcBef>
              <a:buClr>
                <a:schemeClr val="dk1"/>
              </a:buClr>
              <a:buSzPct val="122222"/>
              <a:buFont typeface="Arial"/>
              <a:buNone/>
            </a:pPr>
            <a:r>
              <a:rPr lang="en" sz="900">
                <a:solidFill>
                  <a:schemeClr val="dk1"/>
                </a:solidFill>
              </a:rPr>
              <a:t>Thanh has noted that the weather tends to me more extreme with storms to appear sooner, stronger every year. In general, the storm intensity, measured by the wind speed, is believed to increase by 2-11 percent.</a:t>
            </a:r>
          </a:p>
          <a:p>
            <a:pPr lvl="0" rtl="0">
              <a:lnSpc>
                <a:spcPct val="133333"/>
              </a:lnSpc>
              <a:spcBef>
                <a:spcPts val="0"/>
              </a:spcBef>
              <a:buClr>
                <a:schemeClr val="dk1"/>
              </a:buClr>
              <a:buSzPct val="122222"/>
              <a:buFont typeface="Arial"/>
              <a:buNone/>
            </a:pPr>
            <a:r>
              <a:rPr lang="en" sz="900">
                <a:solidFill>
                  <a:schemeClr val="dk1"/>
                </a:solidFill>
              </a:rPr>
              <a:t>There would be fewer typhoons with weak or moderate intensity, while there would be more strong typhoons due to the warming of the Earth.</a:t>
            </a:r>
          </a:p>
          <a:p>
            <a:pPr lvl="0" rtl="0">
              <a:lnSpc>
                <a:spcPct val="133333"/>
              </a:lnSpc>
              <a:spcBef>
                <a:spcPts val="0"/>
              </a:spcBef>
              <a:buClr>
                <a:schemeClr val="dk1"/>
              </a:buClr>
              <a:buSzPct val="122222"/>
              <a:buFont typeface="Arial"/>
              <a:buNone/>
            </a:pPr>
            <a:r>
              <a:rPr lang="en" sz="900">
                <a:solidFill>
                  <a:schemeClr val="dk1"/>
                </a:solidFill>
              </a:rPr>
              <a:t>The 11 percent wind speed increase would mean that the damages to be caused by storms would be 60 percent higher. Stronger storms would bring heavier rains, while heavier rains would cause heavier damages.</a:t>
            </a:r>
          </a:p>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upload.wikimedia.org/wikipedia/commons/7/75/Vietnam_Topography.png" TargetMode="External"/><Relationship Id="rId13" Type="http://schemas.openxmlformats.org/officeDocument/2006/relationships/hyperlink" Target="http://talk.onevietnam.org/hanoi-under-water-understanding-flood-problem-in-vietnam/" TargetMode="External"/><Relationship Id="rId3" Type="http://schemas.openxmlformats.org/officeDocument/2006/relationships/hyperlink" Target="http://3.bp.blogspot.com/_EVqlA7ddjC0/TU8TluLEi7I/AAAAAAAAAYg/aWXf8Ykmv-Q/s640/MAPfrappe+Google+Maps+Mashup+-+Laos,+Cambodia+&amp;+Vietnam+vs+United+States.png" TargetMode="External"/><Relationship Id="rId7" Type="http://schemas.openxmlformats.org/officeDocument/2006/relationships/hyperlink" Target="http://nephicode.blogspot.com/2011/02/problems-with-malay-theory-part-iv.html" TargetMode="External"/><Relationship Id="rId12" Type="http://schemas.openxmlformats.org/officeDocument/2006/relationships/hyperlink" Target="http://www.who.int/globalchange/publications/en/elnino.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mapsofworld.com/lat_long/vietnam-lat-long.html" TargetMode="External"/><Relationship Id="rId11" Type="http://schemas.openxmlformats.org/officeDocument/2006/relationships/hyperlink" Target="http://www.adpc.net/ece/NewsEvents/ElninoImpacts.html" TargetMode="External"/><Relationship Id="rId5" Type="http://schemas.openxmlformats.org/officeDocument/2006/relationships/hyperlink" Target="http://www.austinschools.org/campus/oakhill/kirstein/vietnam_world_map.gif" TargetMode="External"/><Relationship Id="rId10" Type="http://schemas.openxmlformats.org/officeDocument/2006/relationships/hyperlink" Target="http://www.srh.noaa.gov/jetstream/tropics/enso_impacts.htm" TargetMode="External"/><Relationship Id="rId4" Type="http://schemas.openxmlformats.org/officeDocument/2006/relationships/hyperlink" Target="http://media.web.britannica.com/eb-media/33/64633-004-D144C88E.gif" TargetMode="External"/><Relationship Id="rId9" Type="http://schemas.openxmlformats.org/officeDocument/2006/relationships/hyperlink" Target="http://vietnamadventurer.com/about-vietnam/vietnam-climate.html"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adrc.asia/management/VNM/Vietnam1.html" TargetMode="External"/><Relationship Id="rId13" Type="http://schemas.openxmlformats.org/officeDocument/2006/relationships/hyperlink" Target="http://cgge.aag.org/GlobalClimateChange1e/cs-4/cs-43.html" TargetMode="External"/><Relationship Id="rId18" Type="http://schemas.openxmlformats.org/officeDocument/2006/relationships/hyperlink" Target="http://www.nlcap.net/fileadmin/NCAP/Countries/Vietnam/032135.0503xx.VN.CON-01.Output4_5.final.pdf" TargetMode="External"/><Relationship Id="rId3" Type="http://schemas.openxmlformats.org/officeDocument/2006/relationships/hyperlink" Target="http://english.vietnamnet.vn/fms/environment/89161/scientist-admits-natural-calamities-getting-more-unpredictable.html" TargetMode="External"/><Relationship Id="rId7" Type="http://schemas.openxmlformats.org/officeDocument/2006/relationships/hyperlink" Target="http://www.nna-leb.gov.lb/en/show-news/14666/Three-dead-as-typhoon-Wutip-batters-central-Vietnam" TargetMode="External"/><Relationship Id="rId12" Type="http://schemas.openxmlformats.org/officeDocument/2006/relationships/hyperlink" Target="http://weadapt.org/knowledge-base/national-adaptation-planning/Key-findings-from-Vietnam-NCAP-Project" TargetMode="External"/><Relationship Id="rId17" Type="http://schemas.openxmlformats.org/officeDocument/2006/relationships/hyperlink" Target="http://www.epa.gov/climatechange/science/indicators/oceans/sea-surface-temp.html" TargetMode="External"/><Relationship Id="rId2" Type="http://schemas.openxmlformats.org/officeDocument/2006/relationships/notesSlide" Target="../notesSlides/notesSlide56.xml"/><Relationship Id="rId16" Type="http://schemas.openxmlformats.org/officeDocument/2006/relationships/hyperlink" Target="http://www.worldclimatereport.com/index.php/2010/01/14/listening-to-johnny-chan/" TargetMode="External"/><Relationship Id="rId1" Type="http://schemas.openxmlformats.org/officeDocument/2006/relationships/slideLayout" Target="../slideLayouts/slideLayout2.xml"/><Relationship Id="rId6" Type="http://schemas.openxmlformats.org/officeDocument/2006/relationships/hyperlink" Target="http://www.rrcap.ait.asia/lc/cd/html/countryrep/vietnam/result.html" TargetMode="External"/><Relationship Id="rId11" Type="http://schemas.openxmlformats.org/officeDocument/2006/relationships/hyperlink" Target="http://www.theglobeandmail.com/news/world/explainer-how-are-typhoons-formed/article15373372/" TargetMode="External"/><Relationship Id="rId5" Type="http://schemas.openxmlformats.org/officeDocument/2006/relationships/hyperlink" Target="http://climatechange.worldbank.org/sites/default/files/documents/EACC_Vietnam.pdf" TargetMode="External"/><Relationship Id="rId15" Type="http://schemas.openxmlformats.org/officeDocument/2006/relationships/hyperlink" Target="http://www.unep.org/pdf/dtie/VTN_ASS_REP_CC.pdf" TargetMode="External"/><Relationship Id="rId10" Type="http://schemas.openxmlformats.org/officeDocument/2006/relationships/hyperlink" Target="http://www.yalibnan.com/2013/11/11/philippines-typhoon-haiyan-by-the-numbers/" TargetMode="External"/><Relationship Id="rId4" Type="http://schemas.openxmlformats.org/officeDocument/2006/relationships/hyperlink" Target="http://thedevelopmentadvisor.com/asia-coastal-resort-development-rainfall-typhoon-map/" TargetMode="External"/><Relationship Id="rId9" Type="http://schemas.openxmlformats.org/officeDocument/2006/relationships/hyperlink" Target="http://en.wikipedia.org/wiki/Typhoon_Haiyan" TargetMode="External"/><Relationship Id="rId14" Type="http://schemas.openxmlformats.org/officeDocument/2006/relationships/hyperlink" Target="http://www.climate.gov/news-features/understanding-climate/state-climate-2011-global-sea-leve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18850" y="-73899"/>
            <a:ext cx="7772400" cy="1585799"/>
          </a:xfrm>
          <a:prstGeom prst="rect">
            <a:avLst/>
          </a:prstGeom>
        </p:spPr>
        <p:txBody>
          <a:bodyPr lIns="91425" tIns="91425" rIns="91425" bIns="91425" anchor="b" anchorCtr="0">
            <a:noAutofit/>
          </a:bodyPr>
          <a:lstStyle/>
          <a:p>
            <a:pPr lvl="0" algn="l" rtl="0">
              <a:spcBef>
                <a:spcPts val="0"/>
              </a:spcBef>
              <a:buNone/>
            </a:pPr>
            <a:r>
              <a:rPr lang="en" dirty="0"/>
              <a:t>Climate </a:t>
            </a:r>
            <a:r>
              <a:rPr lang="en" dirty="0" smtClean="0"/>
              <a:t>Summit</a:t>
            </a:r>
            <a:endParaRPr lang="en" dirty="0"/>
          </a:p>
          <a:p>
            <a:pPr algn="l">
              <a:spcBef>
                <a:spcPts val="0"/>
              </a:spcBef>
              <a:buNone/>
            </a:pPr>
            <a:r>
              <a:rPr lang="en" dirty="0"/>
              <a:t>Vietnam</a:t>
            </a:r>
          </a:p>
        </p:txBody>
      </p:sp>
      <p:sp>
        <p:nvSpPr>
          <p:cNvPr id="24" name="Shape 24"/>
          <p:cNvSpPr txBox="1"/>
          <p:nvPr/>
        </p:nvSpPr>
        <p:spPr>
          <a:xfrm>
            <a:off x="7065150" y="4622875"/>
            <a:ext cx="3657600" cy="457200"/>
          </a:xfrm>
          <a:prstGeom prst="rect">
            <a:avLst/>
          </a:prstGeom>
          <a:noFill/>
          <a:ln>
            <a:noFill/>
          </a:ln>
        </p:spPr>
        <p:txBody>
          <a:bodyPr lIns="91425" tIns="91425" rIns="91425" bIns="91425" anchor="t" anchorCtr="0">
            <a:noAutofit/>
          </a:bodyPr>
          <a:lstStyle/>
          <a:p>
            <a:pPr>
              <a:spcBef>
                <a:spcPts val="0"/>
              </a:spcBef>
              <a:buNone/>
            </a:pPr>
            <a:r>
              <a:rPr lang="en" sz="2400"/>
              <a:t>D Moutoux</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5"/>
            <a:ext cx="4715099" cy="1228199"/>
          </a:xfrm>
          <a:prstGeom prst="rect">
            <a:avLst/>
          </a:prstGeom>
        </p:spPr>
        <p:txBody>
          <a:bodyPr lIns="91425" tIns="91425" rIns="91425" bIns="91425" anchor="b" anchorCtr="0">
            <a:noAutofit/>
          </a:bodyPr>
          <a:lstStyle/>
          <a:p>
            <a:pPr>
              <a:spcBef>
                <a:spcPts val="0"/>
              </a:spcBef>
              <a:buNone/>
            </a:pPr>
            <a:r>
              <a:rPr lang="en"/>
              <a:t>Factors Affecting Climate - Vegetation</a:t>
            </a:r>
          </a:p>
        </p:txBody>
      </p:sp>
      <p:pic>
        <p:nvPicPr>
          <p:cNvPr id="93" name="Shape 93"/>
          <p:cNvPicPr preferRelativeResize="0"/>
          <p:nvPr/>
        </p:nvPicPr>
        <p:blipFill>
          <a:blip r:embed="rId3">
            <a:alphaModFix/>
          </a:blip>
          <a:stretch>
            <a:fillRect/>
          </a:stretch>
        </p:blipFill>
        <p:spPr>
          <a:xfrm>
            <a:off x="5097275" y="38100"/>
            <a:ext cx="4000500" cy="5105400"/>
          </a:xfrm>
          <a:prstGeom prst="rect">
            <a:avLst/>
          </a:prstGeom>
          <a:noFill/>
          <a:ln>
            <a:noFill/>
          </a:ln>
        </p:spPr>
      </p:pic>
      <p:pic>
        <p:nvPicPr>
          <p:cNvPr id="94" name="Shape 94"/>
          <p:cNvPicPr preferRelativeResize="0"/>
          <p:nvPr/>
        </p:nvPicPr>
        <p:blipFill>
          <a:blip r:embed="rId4">
            <a:alphaModFix/>
          </a:blip>
          <a:stretch>
            <a:fillRect/>
          </a:stretch>
        </p:blipFill>
        <p:spPr>
          <a:xfrm>
            <a:off x="1181200" y="1434225"/>
            <a:ext cx="3267075" cy="32575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Temperature</a:t>
            </a:r>
          </a:p>
        </p:txBody>
      </p:sp>
      <p:sp>
        <p:nvSpPr>
          <p:cNvPr id="100" name="Shape 100"/>
          <p:cNvSpPr txBox="1">
            <a:spLocks noGrp="1"/>
          </p:cNvSpPr>
          <p:nvPr>
            <p:ph type="body" idx="1"/>
          </p:nvPr>
        </p:nvSpPr>
        <p:spPr>
          <a:xfrm>
            <a:off x="160700" y="1200150"/>
            <a:ext cx="3351900" cy="3828300"/>
          </a:xfrm>
          <a:prstGeom prst="rect">
            <a:avLst/>
          </a:prstGeom>
        </p:spPr>
        <p:txBody>
          <a:bodyPr lIns="91425" tIns="91425" rIns="91425" bIns="91425" anchor="t" anchorCtr="0">
            <a:noAutofit/>
          </a:bodyPr>
          <a:lstStyle/>
          <a:p>
            <a:pPr marL="457200" lvl="0" indent="-368300" rtl="0">
              <a:spcBef>
                <a:spcPts val="0"/>
              </a:spcBef>
              <a:buClr>
                <a:srgbClr val="000000"/>
              </a:buClr>
              <a:buSzPct val="100000"/>
              <a:buFont typeface="Arial"/>
              <a:buChar char="●"/>
            </a:pPr>
            <a:r>
              <a:rPr lang="en" sz="2200"/>
              <a:t>Daily Temperature Range = 7 °C (12°F)</a:t>
            </a:r>
          </a:p>
          <a:p>
            <a:pPr marL="457200" lvl="0" indent="-368300" rtl="0">
              <a:spcBef>
                <a:spcPts val="0"/>
              </a:spcBef>
              <a:buClr>
                <a:srgbClr val="000000"/>
              </a:buClr>
              <a:buSzPct val="100000"/>
              <a:buFont typeface="Arial"/>
              <a:buChar char="●"/>
            </a:pPr>
            <a:r>
              <a:rPr lang="en" sz="2200"/>
              <a:t>Annual Temperature Range = 13 °C (23°F)</a:t>
            </a:r>
          </a:p>
          <a:p>
            <a:pPr marL="457200" lvl="0" indent="-368300" rtl="0">
              <a:spcBef>
                <a:spcPts val="0"/>
              </a:spcBef>
              <a:buClr>
                <a:srgbClr val="000000"/>
              </a:buClr>
              <a:buSzPct val="100000"/>
              <a:buFont typeface="Arial"/>
              <a:buChar char="●"/>
            </a:pPr>
            <a:r>
              <a:rPr lang="en" sz="2200"/>
              <a:t>Range is both warmer &amp; narrower in tropical regions south of Hanoi</a:t>
            </a:r>
          </a:p>
        </p:txBody>
      </p:sp>
      <p:pic>
        <p:nvPicPr>
          <p:cNvPr id="101" name="Shape 101"/>
          <p:cNvPicPr preferRelativeResize="0"/>
          <p:nvPr/>
        </p:nvPicPr>
        <p:blipFill>
          <a:blip r:embed="rId3">
            <a:alphaModFix/>
          </a:blip>
          <a:stretch>
            <a:fillRect/>
          </a:stretch>
        </p:blipFill>
        <p:spPr>
          <a:xfrm>
            <a:off x="3512696" y="0"/>
            <a:ext cx="5631307" cy="5143499"/>
          </a:xfrm>
          <a:prstGeom prst="rect">
            <a:avLst/>
          </a:prstGeom>
          <a:noFill/>
          <a:ln>
            <a:noFill/>
          </a:ln>
        </p:spPr>
      </p:pic>
      <p:sp>
        <p:nvSpPr>
          <p:cNvPr id="102" name="Shape 102"/>
          <p:cNvSpPr/>
          <p:nvPr/>
        </p:nvSpPr>
        <p:spPr>
          <a:xfrm>
            <a:off x="5811350" y="1280875"/>
            <a:ext cx="1636799" cy="4008599"/>
          </a:xfrm>
          <a:prstGeom prst="roundRect">
            <a:avLst>
              <a:gd name="adj" fmla="val 16667"/>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1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10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10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Frost?</a:t>
            </a:r>
          </a:p>
        </p:txBody>
      </p:sp>
      <p:sp>
        <p:nvSpPr>
          <p:cNvPr id="108" name="Shape 108"/>
          <p:cNvSpPr txBox="1">
            <a:spLocks noGrp="1"/>
          </p:cNvSpPr>
          <p:nvPr>
            <p:ph type="body" idx="1"/>
          </p:nvPr>
        </p:nvSpPr>
        <p:spPr>
          <a:xfrm>
            <a:off x="160700" y="1200150"/>
            <a:ext cx="3351900" cy="38283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No frost … coldest temperature was 6°C (43°F)</a:t>
            </a:r>
          </a:p>
          <a:p>
            <a:pPr marL="457200" lvl="0" indent="-381000" rtl="0">
              <a:spcBef>
                <a:spcPts val="0"/>
              </a:spcBef>
              <a:buClr>
                <a:srgbClr val="000000"/>
              </a:buClr>
              <a:buSzPct val="100000"/>
              <a:buFont typeface="Arial"/>
              <a:buChar char="●"/>
            </a:pPr>
            <a:r>
              <a:rPr lang="en" sz="2400"/>
              <a:t>Highest recorded temperature was 42°C (108°F)</a:t>
            </a:r>
          </a:p>
          <a:p>
            <a:pPr lvl="0" rtl="0">
              <a:spcBef>
                <a:spcPts val="0"/>
              </a:spcBef>
              <a:buNone/>
            </a:pPr>
            <a:endParaRPr sz="2400"/>
          </a:p>
          <a:p>
            <a:pPr lvl="0" rtl="0">
              <a:spcBef>
                <a:spcPts val="0"/>
              </a:spcBef>
              <a:buNone/>
            </a:pPr>
            <a:endParaRPr sz="2400"/>
          </a:p>
        </p:txBody>
      </p:sp>
      <p:pic>
        <p:nvPicPr>
          <p:cNvPr id="109" name="Shape 109"/>
          <p:cNvPicPr preferRelativeResize="0"/>
          <p:nvPr/>
        </p:nvPicPr>
        <p:blipFill>
          <a:blip r:embed="rId3">
            <a:alphaModFix/>
          </a:blip>
          <a:stretch>
            <a:fillRect/>
          </a:stretch>
        </p:blipFill>
        <p:spPr>
          <a:xfrm>
            <a:off x="3512696" y="0"/>
            <a:ext cx="5631307" cy="5143499"/>
          </a:xfrm>
          <a:prstGeom prst="rect">
            <a:avLst/>
          </a:prstGeom>
          <a:noFill/>
          <a:ln>
            <a:noFill/>
          </a:ln>
        </p:spPr>
      </p:pic>
      <p:sp>
        <p:nvSpPr>
          <p:cNvPr id="110" name="Shape 110"/>
          <p:cNvSpPr/>
          <p:nvPr/>
        </p:nvSpPr>
        <p:spPr>
          <a:xfrm>
            <a:off x="7388725" y="1707825"/>
            <a:ext cx="865799" cy="284699"/>
          </a:xfrm>
          <a:prstGeom prst="roundRect">
            <a:avLst>
              <a:gd name="adj" fmla="val 16667"/>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1" name="Shape 111"/>
          <p:cNvSpPr/>
          <p:nvPr/>
        </p:nvSpPr>
        <p:spPr>
          <a:xfrm>
            <a:off x="8242650" y="2870100"/>
            <a:ext cx="865799" cy="284699"/>
          </a:xfrm>
          <a:prstGeom prst="roundRect">
            <a:avLst>
              <a:gd name="adj" fmla="val 16667"/>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10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fade">
                                      <p:cBhvr>
                                        <p:cTn id="17" dur="10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1000"/>
                                        <p:tgtEl>
                                          <p:spTgt spid="1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Why These Temperatures?</a:t>
            </a:r>
          </a:p>
        </p:txBody>
      </p:sp>
      <p:sp>
        <p:nvSpPr>
          <p:cNvPr id="117" name="Shape 117"/>
          <p:cNvSpPr txBox="1">
            <a:spLocks noGrp="1"/>
          </p:cNvSpPr>
          <p:nvPr>
            <p:ph type="body" idx="1"/>
          </p:nvPr>
        </p:nvSpPr>
        <p:spPr>
          <a:xfrm>
            <a:off x="279325" y="1223875"/>
            <a:ext cx="42867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Tropical latitude keeps the temperatures warm</a:t>
            </a:r>
          </a:p>
          <a:p>
            <a:pPr marL="457200" lvl="0" indent="-381000" rtl="0">
              <a:spcBef>
                <a:spcPts val="0"/>
              </a:spcBef>
              <a:buClr>
                <a:srgbClr val="000000"/>
              </a:buClr>
              <a:buSzPct val="100000"/>
              <a:buFont typeface="Arial"/>
              <a:buChar char="●"/>
            </a:pPr>
            <a:r>
              <a:rPr lang="en" sz="2400"/>
              <a:t>Close proximity to the coast and prevailing winds from the east (ocean) keep the temperature range narrow</a:t>
            </a:r>
          </a:p>
          <a:p>
            <a:pPr>
              <a:spcBef>
                <a:spcPts val="0"/>
              </a:spcBef>
              <a:buNone/>
            </a:pPr>
            <a:endParaRPr sz="2400"/>
          </a:p>
        </p:txBody>
      </p:sp>
      <p:pic>
        <p:nvPicPr>
          <p:cNvPr id="118" name="Shape 118"/>
          <p:cNvPicPr preferRelativeResize="0"/>
          <p:nvPr/>
        </p:nvPicPr>
        <p:blipFill>
          <a:blip r:embed="rId3">
            <a:alphaModFix/>
          </a:blip>
          <a:stretch>
            <a:fillRect/>
          </a:stretch>
        </p:blipFill>
        <p:spPr>
          <a:xfrm>
            <a:off x="5441875" y="1063375"/>
            <a:ext cx="2459443" cy="37256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0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10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1000"/>
                                        <p:tgtEl>
                                          <p:spTgt spid="1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Precipitation</a:t>
            </a:r>
          </a:p>
        </p:txBody>
      </p:sp>
      <p:sp>
        <p:nvSpPr>
          <p:cNvPr id="124" name="Shape 124"/>
          <p:cNvSpPr txBox="1">
            <a:spLocks noGrp="1"/>
          </p:cNvSpPr>
          <p:nvPr>
            <p:ph type="body" idx="1"/>
          </p:nvPr>
        </p:nvSpPr>
        <p:spPr>
          <a:xfrm>
            <a:off x="160700" y="1200150"/>
            <a:ext cx="3351900" cy="38283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168 cm/yr (66 in/yr)</a:t>
            </a:r>
          </a:p>
          <a:p>
            <a:pPr marL="457200" lvl="0" indent="-381000" rtl="0">
              <a:spcBef>
                <a:spcPts val="0"/>
              </a:spcBef>
              <a:buClr>
                <a:srgbClr val="000000"/>
              </a:buClr>
              <a:buSzPct val="100000"/>
              <a:buFont typeface="Arial"/>
              <a:buChar char="●"/>
            </a:pPr>
            <a:r>
              <a:rPr lang="en" sz="2400"/>
              <a:t>All rain</a:t>
            </a:r>
          </a:p>
          <a:p>
            <a:pPr marL="457200" lvl="0" indent="-381000" rtl="0">
              <a:spcBef>
                <a:spcPts val="0"/>
              </a:spcBef>
              <a:buClr>
                <a:srgbClr val="000000"/>
              </a:buClr>
              <a:buSzPct val="100000"/>
              <a:buFont typeface="Arial"/>
              <a:buChar char="●"/>
            </a:pPr>
            <a:r>
              <a:rPr lang="en" sz="2400"/>
              <a:t>Monsoon season from May through September</a:t>
            </a:r>
          </a:p>
          <a:p>
            <a:pPr lvl="0" rtl="0">
              <a:spcBef>
                <a:spcPts val="0"/>
              </a:spcBef>
              <a:buNone/>
            </a:pPr>
            <a:endParaRPr sz="2400"/>
          </a:p>
        </p:txBody>
      </p:sp>
      <p:pic>
        <p:nvPicPr>
          <p:cNvPr id="125" name="Shape 125"/>
          <p:cNvPicPr preferRelativeResize="0"/>
          <p:nvPr/>
        </p:nvPicPr>
        <p:blipFill>
          <a:blip r:embed="rId3">
            <a:alphaModFix/>
          </a:blip>
          <a:stretch>
            <a:fillRect/>
          </a:stretch>
        </p:blipFill>
        <p:spPr>
          <a:xfrm>
            <a:off x="3512696" y="0"/>
            <a:ext cx="5631307" cy="5143499"/>
          </a:xfrm>
          <a:prstGeom prst="rect">
            <a:avLst/>
          </a:prstGeom>
          <a:noFill/>
          <a:ln>
            <a:noFill/>
          </a:ln>
        </p:spPr>
      </p:pic>
      <p:sp>
        <p:nvSpPr>
          <p:cNvPr id="126" name="Shape 126"/>
          <p:cNvSpPr/>
          <p:nvPr/>
        </p:nvSpPr>
        <p:spPr>
          <a:xfrm>
            <a:off x="4162825" y="509975"/>
            <a:ext cx="1636799" cy="4633499"/>
          </a:xfrm>
          <a:prstGeom prst="roundRect">
            <a:avLst>
              <a:gd name="adj" fmla="val 16667"/>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10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1000"/>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1000"/>
                                        <p:tgtEl>
                                          <p:spTgt spid="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xEl>
                                              <p:pRg st="3" end="3"/>
                                            </p:txEl>
                                          </p:spTgt>
                                        </p:tgtEl>
                                        <p:attrNameLst>
                                          <p:attrName>style.visibility</p:attrName>
                                        </p:attrNameLst>
                                      </p:cBhvr>
                                      <p:to>
                                        <p:strVal val="visible"/>
                                      </p:to>
                                    </p:set>
                                    <p:animEffect transition="in" filter="fade">
                                      <p:cBhvr>
                                        <p:cTn id="22" dur="1000"/>
                                        <p:tgtEl>
                                          <p:spTgt spid="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Why This Type of Precipitation?</a:t>
            </a:r>
          </a:p>
        </p:txBody>
      </p:sp>
      <p:sp>
        <p:nvSpPr>
          <p:cNvPr id="132" name="Shape 132"/>
          <p:cNvSpPr txBox="1">
            <a:spLocks noGrp="1"/>
          </p:cNvSpPr>
          <p:nvPr>
            <p:ph type="body" idx="1"/>
          </p:nvPr>
        </p:nvSpPr>
        <p:spPr>
          <a:xfrm>
            <a:off x="118700" y="1200150"/>
            <a:ext cx="37092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Rain due to tropical latitude</a:t>
            </a:r>
          </a:p>
          <a:p>
            <a:pPr lvl="0" rtl="0">
              <a:spcBef>
                <a:spcPts val="0"/>
              </a:spcBef>
              <a:buNone/>
            </a:pPr>
            <a:endParaRPr sz="2400"/>
          </a:p>
          <a:p>
            <a:pPr marL="457200" lvl="0" indent="-381000">
              <a:spcBef>
                <a:spcPts val="0"/>
              </a:spcBef>
              <a:buClr>
                <a:srgbClr val="000000"/>
              </a:buClr>
              <a:buSzPct val="100000"/>
              <a:buFont typeface="Arial"/>
              <a:buChar char="●"/>
            </a:pPr>
            <a:r>
              <a:rPr lang="en" sz="2400"/>
              <a:t>Monsoon due to equatorial low moving northward during the summer months</a:t>
            </a:r>
          </a:p>
        </p:txBody>
      </p:sp>
      <p:pic>
        <p:nvPicPr>
          <p:cNvPr id="133" name="Shape 133"/>
          <p:cNvPicPr preferRelativeResize="0"/>
          <p:nvPr/>
        </p:nvPicPr>
        <p:blipFill>
          <a:blip r:embed="rId3">
            <a:alphaModFix/>
          </a:blip>
          <a:stretch>
            <a:fillRect/>
          </a:stretch>
        </p:blipFill>
        <p:spPr>
          <a:xfrm>
            <a:off x="3867500" y="1360000"/>
            <a:ext cx="5137599" cy="34059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0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1000"/>
                                        <p:tgtEl>
                                          <p:spTgt spid="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Hours of Daylight</a:t>
            </a:r>
          </a:p>
        </p:txBody>
      </p:sp>
      <p:sp>
        <p:nvSpPr>
          <p:cNvPr id="139" name="Shape 139"/>
          <p:cNvSpPr txBox="1">
            <a:spLocks noGrp="1"/>
          </p:cNvSpPr>
          <p:nvPr>
            <p:ph type="body" idx="1"/>
          </p:nvPr>
        </p:nvSpPr>
        <p:spPr>
          <a:xfrm>
            <a:off x="457200" y="1200150"/>
            <a:ext cx="3695399" cy="3725699"/>
          </a:xfrm>
          <a:prstGeom prst="rect">
            <a:avLst/>
          </a:prstGeom>
        </p:spPr>
        <p:txBody>
          <a:bodyPr lIns="91425" tIns="91425" rIns="91425" bIns="91425" anchor="t" anchorCtr="0">
            <a:noAutofit/>
          </a:bodyPr>
          <a:lstStyle/>
          <a:p>
            <a:pPr lvl="0" rtl="0">
              <a:spcBef>
                <a:spcPts val="0"/>
              </a:spcBef>
              <a:buNone/>
            </a:pPr>
            <a:r>
              <a:rPr lang="en" sz="2200"/>
              <a:t>Very long country so ...</a:t>
            </a:r>
          </a:p>
          <a:p>
            <a:pPr lvl="0" rtl="0">
              <a:spcBef>
                <a:spcPts val="0"/>
              </a:spcBef>
              <a:buNone/>
            </a:pPr>
            <a:endParaRPr sz="2200"/>
          </a:p>
          <a:p>
            <a:pPr lvl="0" rtl="0">
              <a:spcBef>
                <a:spcPts val="0"/>
              </a:spcBef>
              <a:buNone/>
            </a:pPr>
            <a:r>
              <a:rPr lang="en" sz="2200"/>
              <a:t>In the south, daylight varies by less than 1 hour from Winter to Summer Solstice</a:t>
            </a:r>
          </a:p>
          <a:p>
            <a:pPr lvl="0" rtl="0">
              <a:spcBef>
                <a:spcPts val="0"/>
              </a:spcBef>
              <a:buNone/>
            </a:pPr>
            <a:endParaRPr sz="2200"/>
          </a:p>
          <a:p>
            <a:pPr lvl="0" rtl="0">
              <a:spcBef>
                <a:spcPts val="0"/>
              </a:spcBef>
              <a:buNone/>
            </a:pPr>
            <a:r>
              <a:rPr lang="en" sz="2200"/>
              <a:t>In the north, daylight varies by about 3 hours from Winter to Summer Solstice</a:t>
            </a:r>
          </a:p>
        </p:txBody>
      </p:sp>
      <p:pic>
        <p:nvPicPr>
          <p:cNvPr id="140" name="Shape 140"/>
          <p:cNvPicPr preferRelativeResize="0"/>
          <p:nvPr/>
        </p:nvPicPr>
        <p:blipFill>
          <a:blip r:embed="rId3">
            <a:alphaModFix/>
          </a:blip>
          <a:stretch>
            <a:fillRect/>
          </a:stretch>
        </p:blipFill>
        <p:spPr>
          <a:xfrm>
            <a:off x="4152587" y="1491375"/>
            <a:ext cx="4867275" cy="31432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10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10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10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1000"/>
                                        <p:tgtEl>
                                          <p:spTgt spid="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spcBef>
                <a:spcPts val="0"/>
              </a:spcBef>
              <a:buNone/>
            </a:pPr>
            <a:endParaRPr/>
          </a:p>
        </p:txBody>
      </p:sp>
      <p:sp>
        <p:nvSpPr>
          <p:cNvPr id="146" name="Shape 146"/>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spcBef>
                <a:spcPts val="0"/>
              </a:spcBef>
              <a:buNone/>
            </a:pPr>
            <a:r>
              <a:rPr lang="en"/>
              <a:t>Meteorologist</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5975"/>
            <a:ext cx="2718000" cy="1233599"/>
          </a:xfrm>
          <a:prstGeom prst="rect">
            <a:avLst/>
          </a:prstGeom>
        </p:spPr>
        <p:txBody>
          <a:bodyPr lIns="91425" tIns="91425" rIns="91425" bIns="91425" anchor="b" anchorCtr="0">
            <a:noAutofit/>
          </a:bodyPr>
          <a:lstStyle/>
          <a:p>
            <a:pPr>
              <a:spcBef>
                <a:spcPts val="0"/>
              </a:spcBef>
              <a:buNone/>
            </a:pPr>
            <a:r>
              <a:rPr lang="en"/>
              <a:t>Severe </a:t>
            </a:r>
            <a:br>
              <a:rPr lang="en"/>
            </a:br>
            <a:r>
              <a:rPr lang="en"/>
              <a:t>Weather</a:t>
            </a:r>
          </a:p>
        </p:txBody>
      </p:sp>
      <p:sp>
        <p:nvSpPr>
          <p:cNvPr id="152" name="Shape 152"/>
          <p:cNvSpPr txBox="1">
            <a:spLocks noGrp="1"/>
          </p:cNvSpPr>
          <p:nvPr>
            <p:ph type="body" idx="1"/>
          </p:nvPr>
        </p:nvSpPr>
        <p:spPr>
          <a:xfrm>
            <a:off x="457200" y="1497075"/>
            <a:ext cx="2809800" cy="3428699"/>
          </a:xfrm>
          <a:prstGeom prst="rect">
            <a:avLst/>
          </a:prstGeom>
        </p:spPr>
        <p:txBody>
          <a:bodyPr lIns="91425" tIns="91425" rIns="91425" bIns="91425" anchor="t" anchorCtr="0">
            <a:noAutofit/>
          </a:bodyPr>
          <a:lstStyle/>
          <a:p>
            <a:pPr>
              <a:spcBef>
                <a:spcPts val="0"/>
              </a:spcBef>
              <a:buNone/>
            </a:pPr>
            <a:r>
              <a:rPr lang="en" sz="2400"/>
              <a:t>Usually involves too much water and can affect millions of people.</a:t>
            </a:r>
          </a:p>
        </p:txBody>
      </p:sp>
      <p:pic>
        <p:nvPicPr>
          <p:cNvPr id="153" name="Shape 153"/>
          <p:cNvPicPr preferRelativeResize="0"/>
          <p:nvPr/>
        </p:nvPicPr>
        <p:blipFill>
          <a:blip r:embed="rId3">
            <a:alphaModFix/>
          </a:blip>
          <a:stretch>
            <a:fillRect/>
          </a:stretch>
        </p:blipFill>
        <p:spPr>
          <a:xfrm>
            <a:off x="3267075" y="496725"/>
            <a:ext cx="5419725" cy="4429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457200" y="1200150"/>
            <a:ext cx="31209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solidFill>
                  <a:schemeClr val="dk1"/>
                </a:solidFill>
              </a:rPr>
              <a:t>Monsoons</a:t>
            </a:r>
          </a:p>
          <a:p>
            <a:pPr marL="457200" lvl="0" indent="-381000" rtl="0">
              <a:spcBef>
                <a:spcPts val="0"/>
              </a:spcBef>
              <a:buClr>
                <a:srgbClr val="000000"/>
              </a:buClr>
              <a:buSzPct val="100000"/>
              <a:buFont typeface="Arial"/>
              <a:buChar char="●"/>
            </a:pPr>
            <a:r>
              <a:rPr lang="en" sz="2400"/>
              <a:t>Typhoons</a:t>
            </a:r>
          </a:p>
          <a:p>
            <a:pPr marL="457200" lvl="0" indent="-381000" rtl="0">
              <a:spcBef>
                <a:spcPts val="0"/>
              </a:spcBef>
              <a:buClr>
                <a:srgbClr val="000000"/>
              </a:buClr>
              <a:buSzPct val="100000"/>
              <a:buFont typeface="Arial"/>
              <a:buChar char="●"/>
            </a:pPr>
            <a:r>
              <a:rPr lang="en" sz="2400"/>
              <a:t>Droughts</a:t>
            </a:r>
          </a:p>
        </p:txBody>
      </p:sp>
      <p:sp>
        <p:nvSpPr>
          <p:cNvPr id="159" name="Shape 1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Severe Weather</a:t>
            </a:r>
          </a:p>
        </p:txBody>
      </p:sp>
      <p:pic>
        <p:nvPicPr>
          <p:cNvPr id="160" name="Shape 160"/>
          <p:cNvPicPr preferRelativeResize="0"/>
          <p:nvPr/>
        </p:nvPicPr>
        <p:blipFill>
          <a:blip r:embed="rId3">
            <a:alphaModFix/>
          </a:blip>
          <a:stretch>
            <a:fillRect/>
          </a:stretch>
        </p:blipFill>
        <p:spPr>
          <a:xfrm>
            <a:off x="3577975" y="1200150"/>
            <a:ext cx="5108824" cy="351574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a:spcBef>
                <a:spcPts val="0"/>
              </a:spcBef>
              <a:buNone/>
            </a:pPr>
            <a:endParaRPr/>
          </a:p>
        </p:txBody>
      </p:sp>
      <p:sp>
        <p:nvSpPr>
          <p:cNvPr id="30" name="Shape 30"/>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spcBef>
                <a:spcPts val="0"/>
              </a:spcBef>
              <a:buNone/>
            </a:pPr>
            <a:r>
              <a:rPr lang="en"/>
              <a:t>Geographer</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Monsoon Season</a:t>
            </a:r>
          </a:p>
        </p:txBody>
      </p:sp>
      <p:sp>
        <p:nvSpPr>
          <p:cNvPr id="166" name="Shape 166"/>
          <p:cNvSpPr txBox="1">
            <a:spLocks noGrp="1"/>
          </p:cNvSpPr>
          <p:nvPr>
            <p:ph type="body" idx="1"/>
          </p:nvPr>
        </p:nvSpPr>
        <p:spPr>
          <a:xfrm>
            <a:off x="457200" y="1200150"/>
            <a:ext cx="3492300" cy="3725699"/>
          </a:xfrm>
          <a:prstGeom prst="rect">
            <a:avLst/>
          </a:prstGeom>
        </p:spPr>
        <p:txBody>
          <a:bodyPr lIns="91425" tIns="91425" rIns="91425" bIns="91425" anchor="t" anchorCtr="0">
            <a:noAutofit/>
          </a:bodyPr>
          <a:lstStyle/>
          <a:p>
            <a:pPr marL="457200" lvl="0" indent="-368300" rtl="0">
              <a:spcBef>
                <a:spcPts val="0"/>
              </a:spcBef>
              <a:buClr>
                <a:srgbClr val="000000"/>
              </a:buClr>
              <a:buSzPct val="100000"/>
              <a:buFont typeface="Arial"/>
              <a:buChar char="●"/>
            </a:pPr>
            <a:r>
              <a:rPr lang="en" sz="2200"/>
              <a:t>Several months each year</a:t>
            </a:r>
          </a:p>
          <a:p>
            <a:pPr marL="457200" lvl="0" indent="-368300" rtl="0">
              <a:spcBef>
                <a:spcPts val="0"/>
              </a:spcBef>
              <a:buClr>
                <a:srgbClr val="000000"/>
              </a:buClr>
              <a:buSzPct val="100000"/>
              <a:buFont typeface="Arial"/>
              <a:buChar char="●"/>
            </a:pPr>
            <a:r>
              <a:rPr lang="en" sz="2200"/>
              <a:t>Saturate earth</a:t>
            </a:r>
          </a:p>
          <a:p>
            <a:pPr marL="457200" lvl="0" indent="-368300" rtl="0">
              <a:spcBef>
                <a:spcPts val="0"/>
              </a:spcBef>
              <a:buClr>
                <a:srgbClr val="000000"/>
              </a:buClr>
              <a:buSzPct val="100000"/>
              <a:buFont typeface="Arial"/>
              <a:buChar char="●"/>
            </a:pPr>
            <a:r>
              <a:rPr lang="en" sz="2200"/>
              <a:t>Flood rivers and deltas</a:t>
            </a:r>
          </a:p>
          <a:p>
            <a:pPr marL="457200" lvl="0" indent="-368300" rtl="0">
              <a:spcBef>
                <a:spcPts val="0"/>
              </a:spcBef>
              <a:buClr>
                <a:srgbClr val="000000"/>
              </a:buClr>
              <a:buSzPct val="100000"/>
              <a:buFont typeface="Arial"/>
              <a:buChar char="●"/>
            </a:pPr>
            <a:r>
              <a:rPr lang="en" sz="2200"/>
              <a:t>Impacts 10,000 to 10,000,000 people annually </a:t>
            </a:r>
          </a:p>
          <a:p>
            <a:pPr>
              <a:spcBef>
                <a:spcPts val="0"/>
              </a:spcBef>
              <a:buNone/>
            </a:pPr>
            <a:endParaRPr/>
          </a:p>
        </p:txBody>
      </p:sp>
      <p:pic>
        <p:nvPicPr>
          <p:cNvPr id="167" name="Shape 167"/>
          <p:cNvPicPr preferRelativeResize="0"/>
          <p:nvPr/>
        </p:nvPicPr>
        <p:blipFill>
          <a:blip r:embed="rId3">
            <a:alphaModFix/>
          </a:blip>
          <a:stretch>
            <a:fillRect/>
          </a:stretch>
        </p:blipFill>
        <p:spPr>
          <a:xfrm>
            <a:off x="3949614" y="1063375"/>
            <a:ext cx="5194385" cy="40801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0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fade">
                                      <p:cBhvr>
                                        <p:cTn id="17" dur="10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fade">
                                      <p:cBhvr>
                                        <p:cTn id="22" dur="10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fade">
                                      <p:cBhvr>
                                        <p:cTn id="27" dur="1000"/>
                                        <p:tgtEl>
                                          <p:spTgt spid="1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42300" y="195478"/>
            <a:ext cx="8229600" cy="857400"/>
          </a:xfrm>
          <a:prstGeom prst="rect">
            <a:avLst/>
          </a:prstGeom>
        </p:spPr>
        <p:txBody>
          <a:bodyPr lIns="91425" tIns="91425" rIns="91425" bIns="91425" anchor="b" anchorCtr="0">
            <a:noAutofit/>
          </a:bodyPr>
          <a:lstStyle/>
          <a:p>
            <a:pPr>
              <a:spcBef>
                <a:spcPts val="0"/>
              </a:spcBef>
              <a:buNone/>
            </a:pPr>
            <a:r>
              <a:rPr lang="en"/>
              <a:t>Typhoons</a:t>
            </a:r>
          </a:p>
        </p:txBody>
      </p:sp>
      <p:sp>
        <p:nvSpPr>
          <p:cNvPr id="173" name="Shape 173"/>
          <p:cNvSpPr txBox="1">
            <a:spLocks noGrp="1"/>
          </p:cNvSpPr>
          <p:nvPr>
            <p:ph type="body" idx="1"/>
          </p:nvPr>
        </p:nvSpPr>
        <p:spPr>
          <a:xfrm>
            <a:off x="220425" y="1200150"/>
            <a:ext cx="2327700" cy="3725699"/>
          </a:xfrm>
          <a:prstGeom prst="rect">
            <a:avLst/>
          </a:prstGeom>
        </p:spPr>
        <p:txBody>
          <a:bodyPr lIns="91425" tIns="91425" rIns="91425" bIns="91425" anchor="t" anchorCtr="0">
            <a:noAutofit/>
          </a:bodyPr>
          <a:lstStyle/>
          <a:p>
            <a:pPr lvl="0">
              <a:spcBef>
                <a:spcPts val="0"/>
              </a:spcBef>
              <a:buNone/>
            </a:pPr>
            <a:r>
              <a:rPr lang="en" sz="2400"/>
              <a:t>Common in the western Pacific and East Sea</a:t>
            </a:r>
          </a:p>
        </p:txBody>
      </p:sp>
      <p:pic>
        <p:nvPicPr>
          <p:cNvPr id="174" name="Shape 174"/>
          <p:cNvPicPr preferRelativeResize="0"/>
          <p:nvPr/>
        </p:nvPicPr>
        <p:blipFill>
          <a:blip r:embed="rId3">
            <a:alphaModFix/>
          </a:blip>
          <a:stretch>
            <a:fillRect/>
          </a:stretch>
        </p:blipFill>
        <p:spPr>
          <a:xfrm>
            <a:off x="2463100" y="486025"/>
            <a:ext cx="6680899" cy="4536324"/>
          </a:xfrm>
          <a:prstGeom prst="rect">
            <a:avLst/>
          </a:prstGeom>
          <a:noFill/>
          <a:ln>
            <a:noFill/>
          </a:ln>
        </p:spPr>
      </p:pic>
      <p:sp>
        <p:nvSpPr>
          <p:cNvPr id="175" name="Shape 175"/>
          <p:cNvSpPr/>
          <p:nvPr/>
        </p:nvSpPr>
        <p:spPr>
          <a:xfrm>
            <a:off x="3894375" y="2046900"/>
            <a:ext cx="482999" cy="482999"/>
          </a:xfrm>
          <a:prstGeom prst="ellipse">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000"/>
                                        <p:tgtEl>
                                          <p:spTgt spid="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50" y="205975"/>
            <a:ext cx="9144000" cy="857400"/>
          </a:xfrm>
          <a:prstGeom prst="rect">
            <a:avLst/>
          </a:prstGeom>
        </p:spPr>
        <p:txBody>
          <a:bodyPr lIns="91425" tIns="91425" rIns="91425" bIns="91425" anchor="b" anchorCtr="0">
            <a:noAutofit/>
          </a:bodyPr>
          <a:lstStyle/>
          <a:p>
            <a:pPr>
              <a:spcBef>
                <a:spcPts val="0"/>
              </a:spcBef>
              <a:buNone/>
            </a:pPr>
            <a:r>
              <a:rPr lang="en"/>
              <a:t>Tropical Cyclones (Typhoons &amp; Storms)</a:t>
            </a:r>
          </a:p>
        </p:txBody>
      </p:sp>
      <p:sp>
        <p:nvSpPr>
          <p:cNvPr id="181" name="Shape 181"/>
          <p:cNvSpPr txBox="1">
            <a:spLocks noGrp="1"/>
          </p:cNvSpPr>
          <p:nvPr>
            <p:ph type="body" idx="1"/>
          </p:nvPr>
        </p:nvSpPr>
        <p:spPr>
          <a:xfrm>
            <a:off x="457200" y="2695575"/>
            <a:ext cx="8229600" cy="22301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t>About 11 per year in the East Sea</a:t>
            </a:r>
          </a:p>
          <a:p>
            <a:pPr marL="457200" lvl="0" indent="-419100" rtl="0">
              <a:spcBef>
                <a:spcPts val="0"/>
              </a:spcBef>
              <a:buClr>
                <a:srgbClr val="000000"/>
              </a:buClr>
              <a:buSzPct val="100000"/>
              <a:buFont typeface="Arial"/>
              <a:buChar char="●"/>
            </a:pPr>
            <a:r>
              <a:rPr lang="en"/>
              <a:t>About 7 per year make landfall in Vietnam</a:t>
            </a:r>
          </a:p>
          <a:p>
            <a:pPr marL="457200" lvl="0" indent="-419100" rtl="0">
              <a:spcBef>
                <a:spcPts val="0"/>
              </a:spcBef>
              <a:buClr>
                <a:srgbClr val="000000"/>
              </a:buClr>
              <a:buSzPct val="100000"/>
              <a:buFont typeface="Arial"/>
              <a:buChar char="●"/>
            </a:pPr>
            <a:r>
              <a:rPr lang="en"/>
              <a:t>Minimum of 4 in 1966</a:t>
            </a:r>
          </a:p>
          <a:p>
            <a:pPr marL="457200" lvl="0" indent="-419100">
              <a:spcBef>
                <a:spcPts val="0"/>
              </a:spcBef>
              <a:buClr>
                <a:srgbClr val="000000"/>
              </a:buClr>
              <a:buSzPct val="100000"/>
              <a:buFont typeface="Arial"/>
              <a:buChar char="●"/>
            </a:pPr>
            <a:r>
              <a:rPr lang="en"/>
              <a:t>Maximum of 18 in 1973</a:t>
            </a:r>
          </a:p>
        </p:txBody>
      </p:sp>
      <p:pic>
        <p:nvPicPr>
          <p:cNvPr id="182" name="Shape 182"/>
          <p:cNvPicPr preferRelativeResize="0"/>
          <p:nvPr/>
        </p:nvPicPr>
        <p:blipFill>
          <a:blip r:embed="rId3">
            <a:alphaModFix/>
          </a:blip>
          <a:stretch>
            <a:fillRect/>
          </a:stretch>
        </p:blipFill>
        <p:spPr>
          <a:xfrm>
            <a:off x="457200" y="1200150"/>
            <a:ext cx="8229599" cy="1495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Typhoons</a:t>
            </a:r>
          </a:p>
        </p:txBody>
      </p:sp>
      <p:sp>
        <p:nvSpPr>
          <p:cNvPr id="188" name="Shape 188"/>
          <p:cNvSpPr txBox="1">
            <a:spLocks noGrp="1"/>
          </p:cNvSpPr>
          <p:nvPr>
            <p:ph type="body" idx="1"/>
          </p:nvPr>
        </p:nvSpPr>
        <p:spPr>
          <a:xfrm>
            <a:off x="157450" y="1200150"/>
            <a:ext cx="3366900" cy="3725699"/>
          </a:xfrm>
          <a:prstGeom prst="rect">
            <a:avLst/>
          </a:prstGeom>
        </p:spPr>
        <p:txBody>
          <a:bodyPr lIns="91425" tIns="91425" rIns="91425" bIns="91425" anchor="t" anchorCtr="0">
            <a:noAutofit/>
          </a:bodyPr>
          <a:lstStyle/>
          <a:p>
            <a:pPr lvl="0" rtl="0">
              <a:spcBef>
                <a:spcPts val="0"/>
              </a:spcBef>
              <a:buNone/>
            </a:pPr>
            <a:r>
              <a:rPr lang="en" sz="2400"/>
              <a:t>High potential along the central and northern coasts</a:t>
            </a:r>
          </a:p>
        </p:txBody>
      </p:sp>
      <p:pic>
        <p:nvPicPr>
          <p:cNvPr id="189" name="Shape 189"/>
          <p:cNvPicPr preferRelativeResize="0"/>
          <p:nvPr/>
        </p:nvPicPr>
        <p:blipFill>
          <a:blip r:embed="rId3">
            <a:alphaModFix/>
          </a:blip>
          <a:stretch>
            <a:fillRect/>
          </a:stretch>
        </p:blipFill>
        <p:spPr>
          <a:xfrm>
            <a:off x="3524250" y="214312"/>
            <a:ext cx="5162550" cy="47148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is a Typhoon?</a:t>
            </a:r>
          </a:p>
        </p:txBody>
      </p:sp>
      <p:sp>
        <p:nvSpPr>
          <p:cNvPr id="195" name="Shape 195"/>
          <p:cNvSpPr txBox="1">
            <a:spLocks noGrp="1"/>
          </p:cNvSpPr>
          <p:nvPr>
            <p:ph type="body" idx="1"/>
          </p:nvPr>
        </p:nvSpPr>
        <p:spPr>
          <a:xfrm>
            <a:off x="457200" y="1200150"/>
            <a:ext cx="4124399"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Identical to a hurricane</a:t>
            </a:r>
          </a:p>
          <a:p>
            <a:pPr marL="457200" lvl="0" indent="-381000" rtl="0">
              <a:spcBef>
                <a:spcPts val="0"/>
              </a:spcBef>
              <a:buClr>
                <a:srgbClr val="000000"/>
              </a:buClr>
              <a:buSzPct val="100000"/>
              <a:buFont typeface="Arial"/>
              <a:buChar char="●"/>
            </a:pPr>
            <a:r>
              <a:rPr lang="en" sz="2400"/>
              <a:t>Tropical low pressure system</a:t>
            </a:r>
          </a:p>
          <a:p>
            <a:pPr marL="457200" lvl="0" indent="-381000" rtl="0">
              <a:spcBef>
                <a:spcPts val="0"/>
              </a:spcBef>
              <a:buClr>
                <a:srgbClr val="000000"/>
              </a:buClr>
              <a:buSzPct val="100000"/>
              <a:buFont typeface="Arial"/>
              <a:buChar char="●"/>
            </a:pPr>
            <a:r>
              <a:rPr lang="en" sz="2400"/>
              <a:t>Organized system of thunderstorms </a:t>
            </a:r>
          </a:p>
          <a:p>
            <a:pPr marL="457200" lvl="0" indent="-381000">
              <a:spcBef>
                <a:spcPts val="0"/>
              </a:spcBef>
              <a:buClr>
                <a:srgbClr val="000000"/>
              </a:buClr>
              <a:buSzPct val="100000"/>
              <a:buFont typeface="Arial"/>
              <a:buChar char="●"/>
            </a:pPr>
            <a:r>
              <a:rPr lang="en" sz="2400"/>
              <a:t>Sustained winds of at least 74 mph</a:t>
            </a:r>
          </a:p>
        </p:txBody>
      </p:sp>
      <p:pic>
        <p:nvPicPr>
          <p:cNvPr id="196" name="Shape 196"/>
          <p:cNvPicPr preferRelativeResize="0"/>
          <p:nvPr/>
        </p:nvPicPr>
        <p:blipFill>
          <a:blip r:embed="rId3">
            <a:alphaModFix/>
          </a:blip>
          <a:stretch>
            <a:fillRect/>
          </a:stretch>
        </p:blipFill>
        <p:spPr>
          <a:xfrm>
            <a:off x="4229240" y="975050"/>
            <a:ext cx="4914759" cy="43052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10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1000"/>
                                        <p:tgtEl>
                                          <p:spTgt spid="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Effect transition="in" filter="fade">
                                      <p:cBhvr>
                                        <p:cTn id="17" dur="1000"/>
                                        <p:tgtEl>
                                          <p:spTgt spid="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xEl>
                                              <p:pRg st="3" end="3"/>
                                            </p:txEl>
                                          </p:spTgt>
                                        </p:tgtEl>
                                        <p:attrNameLst>
                                          <p:attrName>style.visibility</p:attrName>
                                        </p:attrNameLst>
                                      </p:cBhvr>
                                      <p:to>
                                        <p:strVal val="visible"/>
                                      </p:to>
                                    </p:set>
                                    <p:animEffect transition="in" filter="fade">
                                      <p:cBhvr>
                                        <p:cTn id="22" dur="1000"/>
                                        <p:tgtEl>
                                          <p:spTgt spid="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Do Typhoons Form?</a:t>
            </a:r>
          </a:p>
        </p:txBody>
      </p:sp>
      <p:sp>
        <p:nvSpPr>
          <p:cNvPr id="202" name="Shape 202"/>
          <p:cNvSpPr txBox="1">
            <a:spLocks noGrp="1"/>
          </p:cNvSpPr>
          <p:nvPr>
            <p:ph type="body" idx="1"/>
          </p:nvPr>
        </p:nvSpPr>
        <p:spPr>
          <a:xfrm>
            <a:off x="457200" y="1433400"/>
            <a:ext cx="3709200" cy="2276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Start as tropical thunderstorms</a:t>
            </a:r>
          </a:p>
          <a:p>
            <a:pPr marL="457200" lvl="0" indent="-381000">
              <a:spcBef>
                <a:spcPts val="0"/>
              </a:spcBef>
              <a:buClr>
                <a:srgbClr val="000000"/>
              </a:buClr>
              <a:buSzPct val="100000"/>
              <a:buFont typeface="Arial"/>
              <a:buChar char="●"/>
            </a:pPr>
            <a:r>
              <a:rPr lang="en" sz="2400"/>
              <a:t>Strong winds pull in moisture from the ocean</a:t>
            </a:r>
          </a:p>
        </p:txBody>
      </p:sp>
      <p:pic>
        <p:nvPicPr>
          <p:cNvPr id="203" name="Shape 203"/>
          <p:cNvPicPr preferRelativeResize="0"/>
          <p:nvPr/>
        </p:nvPicPr>
        <p:blipFill>
          <a:blip r:embed="rId3">
            <a:alphaModFix/>
          </a:blip>
          <a:stretch>
            <a:fillRect/>
          </a:stretch>
        </p:blipFill>
        <p:spPr>
          <a:xfrm>
            <a:off x="3819825" y="1598600"/>
            <a:ext cx="4866975" cy="29288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10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1000"/>
                                        <p:tgtEl>
                                          <p:spTgt spid="2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Do Typhoons Form?</a:t>
            </a:r>
          </a:p>
        </p:txBody>
      </p:sp>
      <p:sp>
        <p:nvSpPr>
          <p:cNvPr id="209" name="Shape 209"/>
          <p:cNvSpPr txBox="1">
            <a:spLocks noGrp="1"/>
          </p:cNvSpPr>
          <p:nvPr>
            <p:ph type="body" idx="1"/>
          </p:nvPr>
        </p:nvSpPr>
        <p:spPr>
          <a:xfrm>
            <a:off x="457200" y="1200150"/>
            <a:ext cx="34506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Moisture converted to heat</a:t>
            </a:r>
          </a:p>
          <a:p>
            <a:pPr marL="457200" lvl="0" indent="-381000" rtl="0">
              <a:spcBef>
                <a:spcPts val="0"/>
              </a:spcBef>
              <a:buClr>
                <a:srgbClr val="000000"/>
              </a:buClr>
              <a:buSzPct val="100000"/>
              <a:buFont typeface="Arial"/>
              <a:buChar char="●"/>
            </a:pPr>
            <a:r>
              <a:rPr lang="en" sz="2400"/>
              <a:t>Heat draws more air to the center</a:t>
            </a:r>
          </a:p>
          <a:p>
            <a:pPr marL="457200" lvl="0" indent="-381000">
              <a:spcBef>
                <a:spcPts val="0"/>
              </a:spcBef>
              <a:buClr>
                <a:srgbClr val="000000"/>
              </a:buClr>
              <a:buSzPct val="100000"/>
              <a:buFont typeface="Arial"/>
              <a:buChar char="●"/>
            </a:pPr>
            <a:r>
              <a:rPr lang="en" sz="2400"/>
              <a:t>Additional air causes more evaporation</a:t>
            </a:r>
          </a:p>
        </p:txBody>
      </p:sp>
      <p:pic>
        <p:nvPicPr>
          <p:cNvPr id="210" name="Shape 210"/>
          <p:cNvPicPr preferRelativeResize="0"/>
          <p:nvPr/>
        </p:nvPicPr>
        <p:blipFill>
          <a:blip r:embed="rId3">
            <a:alphaModFix/>
          </a:blip>
          <a:stretch>
            <a:fillRect/>
          </a:stretch>
        </p:blipFill>
        <p:spPr>
          <a:xfrm>
            <a:off x="3762525" y="1200150"/>
            <a:ext cx="4924274" cy="29632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10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fade">
                                      <p:cBhvr>
                                        <p:cTn id="12" dur="10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fade">
                                      <p:cBhvr>
                                        <p:cTn id="17" dur="1000"/>
                                        <p:tgtEl>
                                          <p:spTgt spid="2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Do Typhoons Form?</a:t>
            </a:r>
          </a:p>
        </p:txBody>
      </p:sp>
      <p:sp>
        <p:nvSpPr>
          <p:cNvPr id="216" name="Shape 216"/>
          <p:cNvSpPr txBox="1">
            <a:spLocks noGrp="1"/>
          </p:cNvSpPr>
          <p:nvPr>
            <p:ph type="body" idx="1"/>
          </p:nvPr>
        </p:nvSpPr>
        <p:spPr>
          <a:xfrm>
            <a:off x="457200" y="1200150"/>
            <a:ext cx="3348299"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Heat and air flow toward the eye</a:t>
            </a:r>
          </a:p>
          <a:p>
            <a:pPr marL="457200" lvl="0" indent="-381000">
              <a:spcBef>
                <a:spcPts val="0"/>
              </a:spcBef>
              <a:buClr>
                <a:srgbClr val="000000"/>
              </a:buClr>
              <a:buSzPct val="100000"/>
              <a:buFont typeface="Arial"/>
              <a:buChar char="●"/>
            </a:pPr>
            <a:r>
              <a:rPr lang="en" sz="2400"/>
              <a:t>Air sinks in the eye creating clear skies</a:t>
            </a:r>
          </a:p>
        </p:txBody>
      </p:sp>
      <p:pic>
        <p:nvPicPr>
          <p:cNvPr id="217" name="Shape 217"/>
          <p:cNvPicPr preferRelativeResize="0"/>
          <p:nvPr/>
        </p:nvPicPr>
        <p:blipFill>
          <a:blip r:embed="rId3">
            <a:alphaModFix/>
          </a:blip>
          <a:stretch>
            <a:fillRect/>
          </a:stretch>
        </p:blipFill>
        <p:spPr>
          <a:xfrm>
            <a:off x="3805600" y="1632125"/>
            <a:ext cx="4881199" cy="32937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0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1000"/>
                                        <p:tgtEl>
                                          <p:spTgt spid="2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Consequences of Typhoons</a:t>
            </a:r>
          </a:p>
        </p:txBody>
      </p:sp>
      <p:sp>
        <p:nvSpPr>
          <p:cNvPr id="223" name="Shape 223"/>
          <p:cNvSpPr txBox="1">
            <a:spLocks noGrp="1"/>
          </p:cNvSpPr>
          <p:nvPr>
            <p:ph type="body" idx="1"/>
          </p:nvPr>
        </p:nvSpPr>
        <p:spPr>
          <a:xfrm>
            <a:off x="457200" y="1200150"/>
            <a:ext cx="4419299" cy="3725699"/>
          </a:xfrm>
          <a:prstGeom prst="rect">
            <a:avLst/>
          </a:prstGeom>
        </p:spPr>
        <p:txBody>
          <a:bodyPr lIns="91425" tIns="91425" rIns="91425" bIns="91425" anchor="t" anchorCtr="0">
            <a:noAutofit/>
          </a:bodyPr>
          <a:lstStyle/>
          <a:p>
            <a:pPr marL="457200" lvl="0" indent="-368300" rtl="0">
              <a:spcBef>
                <a:spcPts val="0"/>
              </a:spcBef>
              <a:buClr>
                <a:srgbClr val="000000"/>
              </a:buClr>
              <a:buSzPct val="100000"/>
              <a:buFont typeface="Arial"/>
              <a:buChar char="●"/>
            </a:pPr>
            <a:r>
              <a:rPr lang="en" sz="2200"/>
              <a:t>Sea levels can rise several meters</a:t>
            </a:r>
          </a:p>
          <a:p>
            <a:pPr marL="914400" lvl="1" indent="-368300" rtl="0">
              <a:spcBef>
                <a:spcPts val="0"/>
              </a:spcBef>
              <a:buClr>
                <a:srgbClr val="000000"/>
              </a:buClr>
              <a:buSzPct val="100000"/>
              <a:buFont typeface="Courier New"/>
              <a:buChar char="o"/>
            </a:pPr>
            <a:r>
              <a:rPr lang="en" sz="2200"/>
              <a:t>Cause storm surges</a:t>
            </a:r>
          </a:p>
          <a:p>
            <a:pPr marL="914400" lvl="1" indent="-368300" rtl="0">
              <a:spcBef>
                <a:spcPts val="0"/>
              </a:spcBef>
              <a:buClr>
                <a:srgbClr val="000000"/>
              </a:buClr>
              <a:buSzPct val="100000"/>
              <a:buFont typeface="Courier New"/>
              <a:buChar char="o"/>
            </a:pPr>
            <a:r>
              <a:rPr lang="en" sz="2200"/>
              <a:t>Inundate low-lying cropland</a:t>
            </a:r>
          </a:p>
          <a:p>
            <a:pPr marL="457200" lvl="0" indent="-368300" rtl="0">
              <a:spcBef>
                <a:spcPts val="0"/>
              </a:spcBef>
              <a:buClr>
                <a:srgbClr val="000000"/>
              </a:buClr>
              <a:buSzPct val="100000"/>
              <a:buFont typeface="Arial"/>
              <a:buChar char="●"/>
            </a:pPr>
            <a:r>
              <a:rPr lang="en" sz="2200"/>
              <a:t>Waves damage sea dykes</a:t>
            </a:r>
          </a:p>
          <a:p>
            <a:pPr marL="457200" lvl="0" indent="-368300" rtl="0">
              <a:spcBef>
                <a:spcPts val="0"/>
              </a:spcBef>
              <a:buClr>
                <a:srgbClr val="000000"/>
              </a:buClr>
              <a:buSzPct val="100000"/>
              <a:buFont typeface="Arial"/>
              <a:buChar char="●"/>
            </a:pPr>
            <a:r>
              <a:rPr lang="en" sz="2200"/>
              <a:t>Winds destroy buildings</a:t>
            </a:r>
          </a:p>
          <a:p>
            <a:pPr marL="457200" lvl="0" indent="-368300" rtl="0">
              <a:spcBef>
                <a:spcPts val="0"/>
              </a:spcBef>
              <a:buClr>
                <a:srgbClr val="000000"/>
              </a:buClr>
              <a:buSzPct val="100000"/>
              <a:buFont typeface="Arial"/>
              <a:buChar char="●"/>
            </a:pPr>
            <a:r>
              <a:rPr lang="en" sz="2200"/>
              <a:t>Flash floods in mountains</a:t>
            </a:r>
          </a:p>
          <a:p>
            <a:pPr marL="457200" lvl="0" indent="-368300" rtl="0">
              <a:spcBef>
                <a:spcPts val="0"/>
              </a:spcBef>
              <a:buClr>
                <a:srgbClr val="000000"/>
              </a:buClr>
              <a:buSzPct val="100000"/>
              <a:buFont typeface="Arial"/>
              <a:buChar char="●"/>
            </a:pPr>
            <a:r>
              <a:rPr lang="en" sz="2200"/>
              <a:t>Extensive flooding along rivers</a:t>
            </a:r>
          </a:p>
          <a:p>
            <a:pPr marL="457200" lvl="0" indent="-368300">
              <a:spcBef>
                <a:spcPts val="0"/>
              </a:spcBef>
              <a:buClr>
                <a:srgbClr val="000000"/>
              </a:buClr>
              <a:buSzPct val="100000"/>
              <a:buFont typeface="Arial"/>
              <a:buChar char="●"/>
            </a:pPr>
            <a:r>
              <a:rPr lang="en" sz="2200"/>
              <a:t>100’s of deaths annually</a:t>
            </a:r>
          </a:p>
        </p:txBody>
      </p:sp>
      <p:pic>
        <p:nvPicPr>
          <p:cNvPr id="224" name="Shape 224"/>
          <p:cNvPicPr preferRelativeResize="0"/>
          <p:nvPr/>
        </p:nvPicPr>
        <p:blipFill>
          <a:blip r:embed="rId3">
            <a:alphaModFix/>
          </a:blip>
          <a:stretch>
            <a:fillRect/>
          </a:stretch>
        </p:blipFill>
        <p:spPr>
          <a:xfrm>
            <a:off x="4724575" y="1200150"/>
            <a:ext cx="4419424" cy="29002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1000"/>
                                        <p:tgtEl>
                                          <p:spTgt spid="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fade">
                                      <p:cBhvr>
                                        <p:cTn id="12" dur="1000"/>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fade">
                                      <p:cBhvr>
                                        <p:cTn id="17" dur="1000"/>
                                        <p:tgtEl>
                                          <p:spTgt spid="2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xEl>
                                              <p:pRg st="3" end="3"/>
                                            </p:txEl>
                                          </p:spTgt>
                                        </p:tgtEl>
                                        <p:attrNameLst>
                                          <p:attrName>style.visibility</p:attrName>
                                        </p:attrNameLst>
                                      </p:cBhvr>
                                      <p:to>
                                        <p:strVal val="visible"/>
                                      </p:to>
                                    </p:set>
                                    <p:animEffect transition="in" filter="fade">
                                      <p:cBhvr>
                                        <p:cTn id="22" dur="1000"/>
                                        <p:tgtEl>
                                          <p:spTgt spid="2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xEl>
                                              <p:pRg st="4" end="4"/>
                                            </p:txEl>
                                          </p:spTgt>
                                        </p:tgtEl>
                                        <p:attrNameLst>
                                          <p:attrName>style.visibility</p:attrName>
                                        </p:attrNameLst>
                                      </p:cBhvr>
                                      <p:to>
                                        <p:strVal val="visible"/>
                                      </p:to>
                                    </p:set>
                                    <p:animEffect transition="in" filter="fade">
                                      <p:cBhvr>
                                        <p:cTn id="27" dur="1000"/>
                                        <p:tgtEl>
                                          <p:spTgt spid="2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3">
                                            <p:txEl>
                                              <p:pRg st="5" end="5"/>
                                            </p:txEl>
                                          </p:spTgt>
                                        </p:tgtEl>
                                        <p:attrNameLst>
                                          <p:attrName>style.visibility</p:attrName>
                                        </p:attrNameLst>
                                      </p:cBhvr>
                                      <p:to>
                                        <p:strVal val="visible"/>
                                      </p:to>
                                    </p:set>
                                    <p:animEffect transition="in" filter="fade">
                                      <p:cBhvr>
                                        <p:cTn id="32" dur="1000"/>
                                        <p:tgtEl>
                                          <p:spTgt spid="2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3">
                                            <p:txEl>
                                              <p:pRg st="6" end="6"/>
                                            </p:txEl>
                                          </p:spTgt>
                                        </p:tgtEl>
                                        <p:attrNameLst>
                                          <p:attrName>style.visibility</p:attrName>
                                        </p:attrNameLst>
                                      </p:cBhvr>
                                      <p:to>
                                        <p:strVal val="visible"/>
                                      </p:to>
                                    </p:set>
                                    <p:animEffect transition="in" filter="fade">
                                      <p:cBhvr>
                                        <p:cTn id="37" dur="1000"/>
                                        <p:tgtEl>
                                          <p:spTgt spid="2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3">
                                            <p:txEl>
                                              <p:pRg st="7" end="7"/>
                                            </p:txEl>
                                          </p:spTgt>
                                        </p:tgtEl>
                                        <p:attrNameLst>
                                          <p:attrName>style.visibility</p:attrName>
                                        </p:attrNameLst>
                                      </p:cBhvr>
                                      <p:to>
                                        <p:strVal val="visible"/>
                                      </p:to>
                                    </p:set>
                                    <p:animEffect transition="in" filter="fade">
                                      <p:cBhvr>
                                        <p:cTn id="42" dur="1000"/>
                                        <p:tgtEl>
                                          <p:spTgt spid="2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Super Typhoon Haiyan</a:t>
            </a:r>
          </a:p>
        </p:txBody>
      </p:sp>
      <p:sp>
        <p:nvSpPr>
          <p:cNvPr id="230" name="Shape 230"/>
          <p:cNvSpPr txBox="1">
            <a:spLocks noGrp="1"/>
          </p:cNvSpPr>
          <p:nvPr>
            <p:ph type="body" idx="1"/>
          </p:nvPr>
        </p:nvSpPr>
        <p:spPr>
          <a:xfrm>
            <a:off x="201150" y="1200150"/>
            <a:ext cx="3462599" cy="3725699"/>
          </a:xfrm>
          <a:prstGeom prst="rect">
            <a:avLst/>
          </a:prstGeom>
        </p:spPr>
        <p:txBody>
          <a:bodyPr lIns="91425" tIns="91425" rIns="91425" bIns="91425" anchor="t" anchorCtr="0">
            <a:noAutofit/>
          </a:bodyPr>
          <a:lstStyle/>
          <a:p>
            <a:pPr marL="457200" lvl="0" indent="-368300" rtl="0">
              <a:spcBef>
                <a:spcPts val="0"/>
              </a:spcBef>
              <a:buClr>
                <a:schemeClr val="dk1"/>
              </a:buClr>
              <a:buSzPct val="100000"/>
              <a:buFont typeface="Arial"/>
              <a:buChar char="●"/>
            </a:pPr>
            <a:r>
              <a:rPr lang="en" sz="2200">
                <a:solidFill>
                  <a:schemeClr val="dk1"/>
                </a:solidFill>
              </a:rPr>
              <a:t>November 2013</a:t>
            </a:r>
          </a:p>
          <a:p>
            <a:pPr marL="457200" lvl="0" indent="-368300" rtl="0">
              <a:spcBef>
                <a:spcPts val="0"/>
              </a:spcBef>
              <a:buClr>
                <a:schemeClr val="dk1"/>
              </a:buClr>
              <a:buSzPct val="100000"/>
              <a:buFont typeface="Arial"/>
              <a:buChar char="●"/>
            </a:pPr>
            <a:r>
              <a:rPr lang="en" sz="2200">
                <a:solidFill>
                  <a:schemeClr val="dk1"/>
                </a:solidFill>
              </a:rPr>
              <a:t>Highest recorded sustained wind speed:  315 kph (195 mph)</a:t>
            </a:r>
          </a:p>
          <a:p>
            <a:pPr marL="457200" lvl="0" indent="-368300" rtl="0">
              <a:spcBef>
                <a:spcPts val="0"/>
              </a:spcBef>
              <a:buClr>
                <a:schemeClr val="dk1"/>
              </a:buClr>
              <a:buSzPct val="100000"/>
              <a:buFont typeface="Arial"/>
              <a:buChar char="●"/>
            </a:pPr>
            <a:r>
              <a:rPr lang="en" sz="2200">
                <a:solidFill>
                  <a:schemeClr val="dk1"/>
                </a:solidFill>
              </a:rPr>
              <a:t>Caused thousands of deaths in Philippines</a:t>
            </a:r>
          </a:p>
          <a:p>
            <a:pPr marL="457200" lvl="0" indent="-368300">
              <a:spcBef>
                <a:spcPts val="0"/>
              </a:spcBef>
              <a:buClr>
                <a:schemeClr val="dk1"/>
              </a:buClr>
              <a:buSzPct val="100000"/>
              <a:buFont typeface="Arial"/>
              <a:buChar char="●"/>
            </a:pPr>
            <a:r>
              <a:rPr lang="en" sz="2200">
                <a:solidFill>
                  <a:schemeClr val="dk1"/>
                </a:solidFill>
              </a:rPr>
              <a:t>Triggered evacuation of 800,000 in Vietnam</a:t>
            </a:r>
          </a:p>
        </p:txBody>
      </p:sp>
      <p:pic>
        <p:nvPicPr>
          <p:cNvPr id="231" name="Shape 231"/>
          <p:cNvPicPr preferRelativeResize="0"/>
          <p:nvPr/>
        </p:nvPicPr>
        <p:blipFill>
          <a:blip r:embed="rId3">
            <a:alphaModFix/>
          </a:blip>
          <a:stretch>
            <a:fillRect/>
          </a:stretch>
        </p:blipFill>
        <p:spPr>
          <a:xfrm>
            <a:off x="3663675" y="1053225"/>
            <a:ext cx="5480324" cy="36420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10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10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10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1000"/>
                                        <p:tgtEl>
                                          <p:spTgt spid="2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Location</a:t>
            </a:r>
          </a:p>
        </p:txBody>
      </p:sp>
      <p:pic>
        <p:nvPicPr>
          <p:cNvPr id="36" name="Shape 36"/>
          <p:cNvPicPr preferRelativeResize="0"/>
          <p:nvPr/>
        </p:nvPicPr>
        <p:blipFill>
          <a:blip r:embed="rId3">
            <a:alphaModFix/>
          </a:blip>
          <a:stretch>
            <a:fillRect/>
          </a:stretch>
        </p:blipFill>
        <p:spPr>
          <a:xfrm>
            <a:off x="52475" y="1700787"/>
            <a:ext cx="5524500" cy="3400425"/>
          </a:xfrm>
          <a:prstGeom prst="rect">
            <a:avLst/>
          </a:prstGeom>
          <a:noFill/>
          <a:ln>
            <a:noFill/>
          </a:ln>
        </p:spPr>
      </p:pic>
      <p:sp>
        <p:nvSpPr>
          <p:cNvPr id="37" name="Shape 37"/>
          <p:cNvSpPr txBox="1">
            <a:spLocks noGrp="1"/>
          </p:cNvSpPr>
          <p:nvPr>
            <p:ph type="body" idx="1"/>
          </p:nvPr>
        </p:nvSpPr>
        <p:spPr>
          <a:xfrm>
            <a:off x="5378825" y="3914425"/>
            <a:ext cx="3765300" cy="1186799"/>
          </a:xfrm>
          <a:prstGeom prst="rect">
            <a:avLst/>
          </a:prstGeom>
        </p:spPr>
        <p:txBody>
          <a:bodyPr lIns="91425" tIns="91425" rIns="91425" bIns="91425" anchor="t" anchorCtr="0">
            <a:noAutofit/>
          </a:bodyPr>
          <a:lstStyle/>
          <a:p>
            <a:pPr>
              <a:spcBef>
                <a:spcPts val="0"/>
              </a:spcBef>
              <a:buNone/>
            </a:pPr>
            <a:r>
              <a:rPr lang="en" sz="2400"/>
              <a:t>Ho Chi Minh City was formerly known as Saigon</a:t>
            </a:r>
          </a:p>
        </p:txBody>
      </p:sp>
      <p:grpSp>
        <p:nvGrpSpPr>
          <p:cNvPr id="38" name="Shape 38"/>
          <p:cNvGrpSpPr/>
          <p:nvPr/>
        </p:nvGrpSpPr>
        <p:grpSpPr>
          <a:xfrm>
            <a:off x="4020325" y="367249"/>
            <a:ext cx="4580262" cy="3453475"/>
            <a:chOff x="4020325" y="367249"/>
            <a:chExt cx="4580262" cy="3453475"/>
          </a:xfrm>
        </p:grpSpPr>
        <p:pic>
          <p:nvPicPr>
            <p:cNvPr id="39" name="Shape 39"/>
            <p:cNvPicPr preferRelativeResize="0"/>
            <p:nvPr/>
          </p:nvPicPr>
          <p:blipFill>
            <a:blip r:embed="rId4">
              <a:alphaModFix/>
            </a:blip>
            <a:stretch>
              <a:fillRect/>
            </a:stretch>
          </p:blipFill>
          <p:spPr>
            <a:xfrm>
              <a:off x="5162062" y="369637"/>
              <a:ext cx="3438525" cy="3438525"/>
            </a:xfrm>
            <a:prstGeom prst="rect">
              <a:avLst/>
            </a:prstGeom>
            <a:noFill/>
            <a:ln>
              <a:noFill/>
            </a:ln>
          </p:spPr>
        </p:pic>
        <p:cxnSp>
          <p:nvCxnSpPr>
            <p:cNvPr id="40" name="Shape 40"/>
            <p:cNvCxnSpPr/>
            <p:nvPr/>
          </p:nvCxnSpPr>
          <p:spPr>
            <a:xfrm rot="10800000" flipH="1">
              <a:off x="4020325" y="367249"/>
              <a:ext cx="1154700" cy="2540400"/>
            </a:xfrm>
            <a:prstGeom prst="straightConnector1">
              <a:avLst/>
            </a:prstGeom>
            <a:noFill/>
            <a:ln w="38100" cap="flat">
              <a:solidFill>
                <a:srgbClr val="434343"/>
              </a:solidFill>
              <a:prstDash val="solid"/>
              <a:round/>
              <a:headEnd type="none" w="lg" len="lg"/>
              <a:tailEnd type="none" w="lg" len="lg"/>
            </a:ln>
          </p:spPr>
        </p:cxnSp>
        <p:cxnSp>
          <p:nvCxnSpPr>
            <p:cNvPr id="41" name="Shape 41"/>
            <p:cNvCxnSpPr/>
            <p:nvPr/>
          </p:nvCxnSpPr>
          <p:spPr>
            <a:xfrm>
              <a:off x="4345725" y="3306525"/>
              <a:ext cx="829199" cy="514199"/>
            </a:xfrm>
            <a:prstGeom prst="straightConnector1">
              <a:avLst/>
            </a:prstGeom>
            <a:noFill/>
            <a:ln w="38100" cap="flat">
              <a:solidFill>
                <a:srgbClr val="434343"/>
              </a:solidFill>
              <a:prstDash val="solid"/>
              <a:round/>
              <a:headEnd type="none" w="lg" len="lg"/>
              <a:tailEnd type="none" w="lg" len="lg"/>
            </a:ln>
          </p:spPr>
        </p:cxn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Super Typhoon Haiyan</a:t>
            </a:r>
          </a:p>
        </p:txBody>
      </p:sp>
      <p:sp>
        <p:nvSpPr>
          <p:cNvPr id="237" name="Shape 237"/>
          <p:cNvSpPr txBox="1">
            <a:spLocks noGrp="1"/>
          </p:cNvSpPr>
          <p:nvPr>
            <p:ph type="body" idx="1"/>
          </p:nvPr>
        </p:nvSpPr>
        <p:spPr>
          <a:xfrm>
            <a:off x="141100" y="1200150"/>
            <a:ext cx="3795600" cy="3725699"/>
          </a:xfrm>
          <a:prstGeom prst="rect">
            <a:avLst/>
          </a:prstGeom>
        </p:spPr>
        <p:txBody>
          <a:bodyPr lIns="91425" tIns="91425" rIns="91425" bIns="91425" anchor="t" anchorCtr="0">
            <a:noAutofit/>
          </a:bodyPr>
          <a:lstStyle/>
          <a:p>
            <a:pPr marL="457200" lvl="0" indent="-368300" rtl="0">
              <a:spcBef>
                <a:spcPts val="0"/>
              </a:spcBef>
              <a:buClr>
                <a:srgbClr val="000000"/>
              </a:buClr>
              <a:buSzPct val="100000"/>
              <a:buFont typeface="Arial"/>
              <a:buChar char="●"/>
            </a:pPr>
            <a:r>
              <a:rPr lang="en" sz="2200"/>
              <a:t>Gusts of 145 kph (91 mph)</a:t>
            </a:r>
          </a:p>
          <a:p>
            <a:pPr marL="457200" lvl="0" indent="-368300" rtl="0">
              <a:spcBef>
                <a:spcPts val="0"/>
              </a:spcBef>
              <a:buClr>
                <a:srgbClr val="000000"/>
              </a:buClr>
              <a:buSzPct val="100000"/>
              <a:buFont typeface="Arial"/>
              <a:buChar char="●"/>
            </a:pPr>
            <a:r>
              <a:rPr lang="en" sz="2200"/>
              <a:t>Total rainfall in excess of 18 inches</a:t>
            </a:r>
          </a:p>
          <a:p>
            <a:pPr marL="457200" lvl="0" indent="-368300" rtl="0">
              <a:spcBef>
                <a:spcPts val="0"/>
              </a:spcBef>
              <a:buClr>
                <a:srgbClr val="000000"/>
              </a:buClr>
              <a:buSzPct val="100000"/>
              <a:buFont typeface="Arial"/>
              <a:buChar char="●"/>
            </a:pPr>
            <a:r>
              <a:rPr lang="en" sz="2200"/>
              <a:t>Resulted in 10 deaths and 4 missing</a:t>
            </a:r>
          </a:p>
          <a:p>
            <a:pPr marL="457200" lvl="0" indent="-368300" rtl="0">
              <a:spcBef>
                <a:spcPts val="0"/>
              </a:spcBef>
              <a:buClr>
                <a:srgbClr val="000000"/>
              </a:buClr>
              <a:buSzPct val="100000"/>
              <a:buFont typeface="Arial"/>
              <a:buChar char="●"/>
            </a:pPr>
            <a:r>
              <a:rPr lang="en" sz="2200"/>
              <a:t>Several hundred houses destroyed in Hanoi</a:t>
            </a:r>
          </a:p>
          <a:p>
            <a:pPr marL="457200" lvl="0" indent="-368300">
              <a:spcBef>
                <a:spcPts val="0"/>
              </a:spcBef>
              <a:buClr>
                <a:srgbClr val="000000"/>
              </a:buClr>
              <a:buSzPct val="100000"/>
              <a:buFont typeface="Arial"/>
              <a:buChar char="●"/>
            </a:pPr>
            <a:r>
              <a:rPr lang="en" sz="2200"/>
              <a:t>Several thousand trees uprooted</a:t>
            </a:r>
          </a:p>
        </p:txBody>
      </p:sp>
      <p:pic>
        <p:nvPicPr>
          <p:cNvPr id="238" name="Shape 238"/>
          <p:cNvPicPr preferRelativeResize="0"/>
          <p:nvPr/>
        </p:nvPicPr>
        <p:blipFill>
          <a:blip r:embed="rId3">
            <a:alphaModFix/>
          </a:blip>
          <a:stretch>
            <a:fillRect/>
          </a:stretch>
        </p:blipFill>
        <p:spPr>
          <a:xfrm>
            <a:off x="3836075" y="1312525"/>
            <a:ext cx="5307924" cy="29887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10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10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1000"/>
                                        <p:tgtEl>
                                          <p:spTgt spid="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7">
                                            <p:txEl>
                                              <p:pRg st="3" end="3"/>
                                            </p:txEl>
                                          </p:spTgt>
                                        </p:tgtEl>
                                        <p:attrNameLst>
                                          <p:attrName>style.visibility</p:attrName>
                                        </p:attrNameLst>
                                      </p:cBhvr>
                                      <p:to>
                                        <p:strVal val="visible"/>
                                      </p:to>
                                    </p:set>
                                    <p:animEffect transition="in" filter="fade">
                                      <p:cBhvr>
                                        <p:cTn id="22" dur="1000"/>
                                        <p:tgtEl>
                                          <p:spTgt spid="2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7">
                                            <p:txEl>
                                              <p:pRg st="4" end="4"/>
                                            </p:txEl>
                                          </p:spTgt>
                                        </p:tgtEl>
                                        <p:attrNameLst>
                                          <p:attrName>style.visibility</p:attrName>
                                        </p:attrNameLst>
                                      </p:cBhvr>
                                      <p:to>
                                        <p:strVal val="visible"/>
                                      </p:to>
                                    </p:set>
                                    <p:animEffect transition="in" filter="fade">
                                      <p:cBhvr>
                                        <p:cTn id="27" dur="1000"/>
                                        <p:tgtEl>
                                          <p:spTgt spid="2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i="1">
                <a:solidFill>
                  <a:srgbClr val="000000"/>
                </a:solidFill>
              </a:rPr>
              <a:t>Effects of El Niño &amp; La Niña</a:t>
            </a:r>
          </a:p>
        </p:txBody>
      </p:sp>
      <p:sp>
        <p:nvSpPr>
          <p:cNvPr id="244" name="Shape 2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World Health Organization (WHO) asserts that South Asia is at significant risk from ENSO-related natural disasters due to</a:t>
            </a:r>
          </a:p>
          <a:p>
            <a:pPr marL="914400" lvl="0" indent="-419100" rtl="0">
              <a:spcBef>
                <a:spcPts val="0"/>
              </a:spcBef>
              <a:buClr>
                <a:srgbClr val="000000"/>
              </a:buClr>
              <a:buSzPct val="100000"/>
              <a:buFont typeface="Arial"/>
              <a:buChar char="●"/>
            </a:pPr>
            <a:r>
              <a:rPr lang="en"/>
              <a:t>large climatic changes</a:t>
            </a:r>
          </a:p>
          <a:p>
            <a:pPr marL="914400" lvl="0" indent="-419100" rtl="0">
              <a:spcBef>
                <a:spcPts val="0"/>
              </a:spcBef>
              <a:buClr>
                <a:srgbClr val="000000"/>
              </a:buClr>
              <a:buSzPct val="100000"/>
              <a:buFont typeface="Arial"/>
              <a:buChar char="●"/>
            </a:pPr>
            <a:r>
              <a:rPr lang="en"/>
              <a:t>large populations</a:t>
            </a:r>
          </a:p>
          <a:p>
            <a:pPr marL="914400" lvl="0" indent="-419100">
              <a:spcBef>
                <a:spcPts val="0"/>
              </a:spcBef>
              <a:buClr>
                <a:srgbClr val="000000"/>
              </a:buClr>
              <a:buSzPct val="100000"/>
              <a:buFont typeface="Arial"/>
              <a:buChar char="●"/>
            </a:pPr>
            <a:r>
              <a:rPr lang="en"/>
              <a:t>high population densities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10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1000"/>
                                        <p:tgtEl>
                                          <p:spTgt spid="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xEl>
                                              <p:pRg st="2" end="2"/>
                                            </p:txEl>
                                          </p:spTgt>
                                        </p:tgtEl>
                                        <p:attrNameLst>
                                          <p:attrName>style.visibility</p:attrName>
                                        </p:attrNameLst>
                                      </p:cBhvr>
                                      <p:to>
                                        <p:strVal val="visible"/>
                                      </p:to>
                                    </p:set>
                                    <p:animEffect transition="in" filter="fade">
                                      <p:cBhvr>
                                        <p:cTn id="17" dur="1000"/>
                                        <p:tgtEl>
                                          <p:spTgt spid="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xEl>
                                              <p:pRg st="3" end="3"/>
                                            </p:txEl>
                                          </p:spTgt>
                                        </p:tgtEl>
                                        <p:attrNameLst>
                                          <p:attrName>style.visibility</p:attrName>
                                        </p:attrNameLst>
                                      </p:cBhvr>
                                      <p:to>
                                        <p:strVal val="visible"/>
                                      </p:to>
                                    </p:set>
                                    <p:animEffect transition="in" filter="fade">
                                      <p:cBhvr>
                                        <p:cTn id="22" dur="1000"/>
                                        <p:tgtEl>
                                          <p:spTgt spid="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78450" y="205975"/>
            <a:ext cx="8796300" cy="665399"/>
          </a:xfrm>
          <a:prstGeom prst="rect">
            <a:avLst/>
          </a:prstGeom>
        </p:spPr>
        <p:txBody>
          <a:bodyPr lIns="91425" tIns="91425" rIns="91425" bIns="91425" anchor="b" anchorCtr="0">
            <a:noAutofit/>
          </a:bodyPr>
          <a:lstStyle/>
          <a:p>
            <a:pPr lvl="0" rtl="0">
              <a:spcBef>
                <a:spcPts val="600"/>
              </a:spcBef>
              <a:buNone/>
            </a:pPr>
            <a:r>
              <a:rPr lang="en" sz="3000" i="1">
                <a:solidFill>
                  <a:srgbClr val="000000"/>
                </a:solidFill>
              </a:rPr>
              <a:t>Effect of El Niño - December through February</a:t>
            </a:r>
          </a:p>
        </p:txBody>
      </p:sp>
      <p:sp>
        <p:nvSpPr>
          <p:cNvPr id="250" name="Shape 250"/>
          <p:cNvSpPr txBox="1">
            <a:spLocks noGrp="1"/>
          </p:cNvSpPr>
          <p:nvPr>
            <p:ph type="body" idx="1"/>
          </p:nvPr>
        </p:nvSpPr>
        <p:spPr>
          <a:xfrm>
            <a:off x="304400" y="1574550"/>
            <a:ext cx="8382300" cy="3351300"/>
          </a:xfrm>
          <a:prstGeom prst="rect">
            <a:avLst/>
          </a:prstGeom>
        </p:spPr>
        <p:txBody>
          <a:bodyPr lIns="91425" tIns="91425" rIns="91425" bIns="91425" anchor="t" anchorCtr="0">
            <a:noAutofit/>
          </a:bodyPr>
          <a:lstStyle/>
          <a:p>
            <a:pPr marL="457200" lvl="0" indent="-368300" rtl="0">
              <a:spcBef>
                <a:spcPts val="0"/>
              </a:spcBef>
              <a:buClr>
                <a:srgbClr val="000000"/>
              </a:buClr>
              <a:buSzPct val="100000"/>
              <a:buFont typeface="Arial"/>
              <a:buChar char="●"/>
            </a:pPr>
            <a:r>
              <a:rPr lang="en" sz="2200" dirty="0">
                <a:solidFill>
                  <a:schemeClr val="dk1"/>
                </a:solidFill>
              </a:rPr>
              <a:t>North - Warm</a:t>
            </a:r>
          </a:p>
          <a:p>
            <a:pPr lvl="0" rtl="0">
              <a:spcBef>
                <a:spcPts val="0"/>
              </a:spcBef>
              <a:buNone/>
            </a:pPr>
            <a:endParaRPr sz="2200" dirty="0">
              <a:solidFill>
                <a:schemeClr val="dk1"/>
              </a:solidFill>
            </a:endParaRPr>
          </a:p>
          <a:p>
            <a:pPr marL="457200" lvl="0" indent="-368300" rtl="0">
              <a:spcBef>
                <a:spcPts val="0"/>
              </a:spcBef>
              <a:buClr>
                <a:srgbClr val="000000"/>
              </a:buClr>
              <a:buSzPct val="100000"/>
              <a:buFont typeface="Arial"/>
              <a:buChar char="●"/>
            </a:pPr>
            <a:r>
              <a:rPr lang="en" sz="2200" dirty="0">
                <a:solidFill>
                  <a:schemeClr val="dk1"/>
                </a:solidFill>
              </a:rPr>
              <a:t>South &amp; Central - </a:t>
            </a:r>
            <a:br>
              <a:rPr lang="en" sz="2200" dirty="0">
                <a:solidFill>
                  <a:schemeClr val="dk1"/>
                </a:solidFill>
              </a:rPr>
            </a:br>
            <a:r>
              <a:rPr lang="en" sz="2200" dirty="0">
                <a:solidFill>
                  <a:schemeClr val="dk1"/>
                </a:solidFill>
              </a:rPr>
              <a:t>Dry &amp; Warm</a:t>
            </a:r>
          </a:p>
          <a:p>
            <a:pPr lvl="0" rtl="0">
              <a:spcBef>
                <a:spcPts val="0"/>
              </a:spcBef>
              <a:buNone/>
            </a:pPr>
            <a:endParaRPr lang="en-US" sz="2200" dirty="0" smtClean="0"/>
          </a:p>
          <a:p>
            <a:pPr lvl="0" rtl="0">
              <a:spcBef>
                <a:spcPts val="0"/>
              </a:spcBef>
              <a:buNone/>
            </a:pPr>
            <a:endParaRPr sz="2200" dirty="0"/>
          </a:p>
          <a:p>
            <a:pPr marL="457200" lvl="0" indent="-368300" rtl="0">
              <a:spcBef>
                <a:spcPts val="0"/>
              </a:spcBef>
              <a:buClr>
                <a:srgbClr val="000000"/>
              </a:buClr>
              <a:buSzPct val="100000"/>
              <a:buFont typeface="Arial"/>
              <a:buChar char="●"/>
            </a:pPr>
            <a:r>
              <a:rPr lang="en" sz="2200" dirty="0"/>
              <a:t>Impacts smaller </a:t>
            </a:r>
            <a:br>
              <a:rPr lang="en" sz="2200" dirty="0"/>
            </a:br>
            <a:r>
              <a:rPr lang="en" sz="2200" dirty="0"/>
              <a:t>streams used to irrigate rice </a:t>
            </a:r>
            <a:br>
              <a:rPr lang="en" sz="2200" dirty="0"/>
            </a:br>
            <a:r>
              <a:rPr lang="en" sz="2200" dirty="0"/>
              <a:t>during the winter dry season.</a:t>
            </a:r>
          </a:p>
          <a:p>
            <a:pPr>
              <a:spcBef>
                <a:spcPts val="0"/>
              </a:spcBef>
              <a:buNone/>
            </a:pPr>
            <a:endParaRPr sz="2400" dirty="0"/>
          </a:p>
        </p:txBody>
      </p:sp>
      <p:pic>
        <p:nvPicPr>
          <p:cNvPr id="251" name="Shape 251"/>
          <p:cNvPicPr preferRelativeResize="0"/>
          <p:nvPr/>
        </p:nvPicPr>
        <p:blipFill>
          <a:blip r:embed="rId3">
            <a:alphaModFix/>
          </a:blip>
          <a:stretch>
            <a:fillRect/>
          </a:stretch>
        </p:blipFill>
        <p:spPr>
          <a:xfrm>
            <a:off x="2943875" y="1137525"/>
            <a:ext cx="6131300" cy="2868450"/>
          </a:xfrm>
          <a:prstGeom prst="rect">
            <a:avLst/>
          </a:prstGeom>
          <a:noFill/>
          <a:ln>
            <a:noFill/>
          </a:ln>
        </p:spPr>
      </p:pic>
      <p:sp>
        <p:nvSpPr>
          <p:cNvPr id="252" name="Shape 252"/>
          <p:cNvSpPr/>
          <p:nvPr/>
        </p:nvSpPr>
        <p:spPr>
          <a:xfrm>
            <a:off x="5154025" y="2466775"/>
            <a:ext cx="210000" cy="304499"/>
          </a:xfrm>
          <a:prstGeom prst="ellipse">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10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xEl>
                                              <p:pRg st="2" end="2"/>
                                            </p:txEl>
                                          </p:spTgt>
                                        </p:tgtEl>
                                        <p:attrNameLst>
                                          <p:attrName>style.visibility</p:attrName>
                                        </p:attrNameLst>
                                      </p:cBhvr>
                                      <p:to>
                                        <p:strVal val="visible"/>
                                      </p:to>
                                    </p:set>
                                    <p:animEffect transition="in" filter="fade">
                                      <p:cBhvr>
                                        <p:cTn id="12" dur="1000"/>
                                        <p:tgtEl>
                                          <p:spTgt spid="2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xEl>
                                              <p:pRg st="5" end="5"/>
                                            </p:txEl>
                                          </p:spTgt>
                                        </p:tgtEl>
                                        <p:attrNameLst>
                                          <p:attrName>style.visibility</p:attrName>
                                        </p:attrNameLst>
                                      </p:cBhvr>
                                      <p:to>
                                        <p:strVal val="visible"/>
                                      </p:to>
                                    </p:set>
                                    <p:animEffect transition="in" filter="fade">
                                      <p:cBhvr>
                                        <p:cTn id="17" dur="1000"/>
                                        <p:tgtEl>
                                          <p:spTgt spid="2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600"/>
              </a:spcBef>
              <a:buNone/>
            </a:pPr>
            <a:r>
              <a:rPr lang="en" sz="3000" i="1">
                <a:solidFill>
                  <a:srgbClr val="000000"/>
                </a:solidFill>
              </a:rPr>
              <a:t>Effect of El Niño - June through August</a:t>
            </a:r>
          </a:p>
        </p:txBody>
      </p:sp>
      <p:sp>
        <p:nvSpPr>
          <p:cNvPr id="258" name="Shape 258"/>
          <p:cNvSpPr txBox="1">
            <a:spLocks noGrp="1"/>
          </p:cNvSpPr>
          <p:nvPr>
            <p:ph type="body" idx="1"/>
          </p:nvPr>
        </p:nvSpPr>
        <p:spPr>
          <a:xfrm>
            <a:off x="457200" y="1200150"/>
            <a:ext cx="8229600" cy="3725699"/>
          </a:xfrm>
          <a:prstGeom prst="rect">
            <a:avLst/>
          </a:prstGeom>
          <a:noFill/>
        </p:spPr>
        <p:txBody>
          <a:bodyPr lIns="91425" tIns="91425" rIns="91425" bIns="91425" anchor="t" anchorCtr="0">
            <a:noAutofit/>
          </a:bodyPr>
          <a:lstStyle/>
          <a:p>
            <a:pPr marL="457200" lvl="0" indent="-368300">
              <a:spcBef>
                <a:spcPts val="0"/>
              </a:spcBef>
              <a:buClr>
                <a:srgbClr val="000000"/>
              </a:buClr>
              <a:buSzPct val="100000"/>
              <a:buFont typeface="Arial"/>
              <a:buChar char="●"/>
            </a:pPr>
            <a:r>
              <a:rPr lang="en" sz="2200">
                <a:solidFill>
                  <a:schemeClr val="dk1"/>
                </a:solidFill>
              </a:rPr>
              <a:t>No Significant Effects</a:t>
            </a:r>
          </a:p>
        </p:txBody>
      </p:sp>
      <p:pic>
        <p:nvPicPr>
          <p:cNvPr id="259" name="Shape 259"/>
          <p:cNvPicPr preferRelativeResize="0"/>
          <p:nvPr/>
        </p:nvPicPr>
        <p:blipFill>
          <a:blip r:embed="rId3">
            <a:alphaModFix/>
          </a:blip>
          <a:stretch>
            <a:fillRect/>
          </a:stretch>
        </p:blipFill>
        <p:spPr>
          <a:xfrm>
            <a:off x="1559212" y="1788100"/>
            <a:ext cx="6706884" cy="3137725"/>
          </a:xfrm>
          <a:prstGeom prst="rect">
            <a:avLst/>
          </a:prstGeom>
          <a:noFill/>
          <a:ln>
            <a:noFill/>
          </a:ln>
        </p:spPr>
      </p:pic>
      <p:sp>
        <p:nvSpPr>
          <p:cNvPr id="260" name="Shape 260"/>
          <p:cNvSpPr/>
          <p:nvPr/>
        </p:nvSpPr>
        <p:spPr>
          <a:xfrm>
            <a:off x="4009875" y="3157462"/>
            <a:ext cx="230999" cy="399000"/>
          </a:xfrm>
          <a:prstGeom prst="ellipse">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146950" y="205975"/>
            <a:ext cx="8859299" cy="857400"/>
          </a:xfrm>
          <a:prstGeom prst="rect">
            <a:avLst/>
          </a:prstGeom>
        </p:spPr>
        <p:txBody>
          <a:bodyPr lIns="91425" tIns="91425" rIns="91425" bIns="91425" anchor="b" anchorCtr="0">
            <a:noAutofit/>
          </a:bodyPr>
          <a:lstStyle/>
          <a:p>
            <a:pPr lvl="0" rtl="0">
              <a:spcBef>
                <a:spcPts val="600"/>
              </a:spcBef>
              <a:buNone/>
            </a:pPr>
            <a:r>
              <a:rPr lang="en" sz="3000" i="1">
                <a:solidFill>
                  <a:srgbClr val="000000"/>
                </a:solidFill>
              </a:rPr>
              <a:t>Effect of La Niña - December through February</a:t>
            </a:r>
          </a:p>
        </p:txBody>
      </p:sp>
      <p:sp>
        <p:nvSpPr>
          <p:cNvPr id="266" name="Shape 266"/>
          <p:cNvSpPr txBox="1">
            <a:spLocks noGrp="1"/>
          </p:cNvSpPr>
          <p:nvPr>
            <p:ph type="body" idx="1"/>
          </p:nvPr>
        </p:nvSpPr>
        <p:spPr>
          <a:xfrm>
            <a:off x="457200" y="1200150"/>
            <a:ext cx="3993600" cy="584100"/>
          </a:xfrm>
          <a:prstGeom prst="rect">
            <a:avLst/>
          </a:prstGeom>
        </p:spPr>
        <p:txBody>
          <a:bodyPr lIns="91425" tIns="91425" rIns="91425" bIns="91425" anchor="t" anchorCtr="0">
            <a:noAutofit/>
          </a:bodyPr>
          <a:lstStyle/>
          <a:p>
            <a:pPr marL="457200" lvl="0" indent="-368300" rtl="0">
              <a:spcBef>
                <a:spcPts val="0"/>
              </a:spcBef>
              <a:buClr>
                <a:schemeClr val="dk1"/>
              </a:buClr>
              <a:buSzPct val="100000"/>
              <a:buFont typeface="Arial"/>
              <a:buChar char="●"/>
            </a:pPr>
            <a:r>
              <a:rPr lang="en" sz="2200">
                <a:solidFill>
                  <a:schemeClr val="dk1"/>
                </a:solidFill>
              </a:rPr>
              <a:t>North &amp; Cental - No Impact</a:t>
            </a:r>
          </a:p>
          <a:p>
            <a:pPr lvl="0" rtl="0">
              <a:spcBef>
                <a:spcPts val="0"/>
              </a:spcBef>
              <a:buClr>
                <a:schemeClr val="dk1"/>
              </a:buClr>
              <a:buFont typeface="Arial"/>
              <a:buNone/>
            </a:pPr>
            <a:endParaRPr sz="2200">
              <a:solidFill>
                <a:schemeClr val="dk1"/>
              </a:solidFill>
            </a:endParaRPr>
          </a:p>
          <a:p>
            <a:pPr lvl="0" rtl="0">
              <a:spcBef>
                <a:spcPts val="0"/>
              </a:spcBef>
              <a:buClr>
                <a:schemeClr val="dk1"/>
              </a:buClr>
              <a:buFont typeface="Arial"/>
              <a:buNone/>
            </a:pPr>
            <a:endParaRPr sz="2200">
              <a:solidFill>
                <a:schemeClr val="dk1"/>
              </a:solidFill>
            </a:endParaRPr>
          </a:p>
          <a:p>
            <a:pPr>
              <a:spcBef>
                <a:spcPts val="0"/>
              </a:spcBef>
              <a:buNone/>
            </a:pPr>
            <a:endParaRPr sz="900" b="1" i="1">
              <a:solidFill>
                <a:srgbClr val="8F8F8F"/>
              </a:solidFill>
            </a:endParaRPr>
          </a:p>
        </p:txBody>
      </p:sp>
      <p:pic>
        <p:nvPicPr>
          <p:cNvPr id="267" name="Shape 267"/>
          <p:cNvPicPr preferRelativeResize="0"/>
          <p:nvPr/>
        </p:nvPicPr>
        <p:blipFill>
          <a:blip r:embed="rId3">
            <a:alphaModFix/>
          </a:blip>
          <a:stretch>
            <a:fillRect/>
          </a:stretch>
        </p:blipFill>
        <p:spPr>
          <a:xfrm>
            <a:off x="1371600" y="1972576"/>
            <a:ext cx="6777849" cy="3170924"/>
          </a:xfrm>
          <a:prstGeom prst="rect">
            <a:avLst/>
          </a:prstGeom>
          <a:noFill/>
          <a:ln>
            <a:noFill/>
          </a:ln>
        </p:spPr>
      </p:pic>
      <p:sp>
        <p:nvSpPr>
          <p:cNvPr id="268" name="Shape 268"/>
          <p:cNvSpPr/>
          <p:nvPr/>
        </p:nvSpPr>
        <p:spPr>
          <a:xfrm>
            <a:off x="4020325" y="3238975"/>
            <a:ext cx="251999" cy="397499"/>
          </a:xfrm>
          <a:prstGeom prst="ellipse">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9" name="Shape 269"/>
          <p:cNvSpPr txBox="1"/>
          <p:nvPr/>
        </p:nvSpPr>
        <p:spPr>
          <a:xfrm>
            <a:off x="4881075" y="1200150"/>
            <a:ext cx="3657600" cy="457200"/>
          </a:xfrm>
          <a:prstGeom prst="rect">
            <a:avLst/>
          </a:prstGeom>
          <a:noFill/>
          <a:ln>
            <a:noFill/>
          </a:ln>
        </p:spPr>
        <p:txBody>
          <a:bodyPr lIns="91425" tIns="91425" rIns="91425" bIns="91425" anchor="t" anchorCtr="0">
            <a:noAutofit/>
          </a:bodyPr>
          <a:lstStyle/>
          <a:p>
            <a:pPr marL="457200" lvl="0" indent="-368300" rtl="0">
              <a:spcBef>
                <a:spcPts val="600"/>
              </a:spcBef>
              <a:buClr>
                <a:schemeClr val="dk1"/>
              </a:buClr>
              <a:buSzPct val="100000"/>
              <a:buFont typeface="Arial"/>
              <a:buChar char="●"/>
            </a:pPr>
            <a:r>
              <a:rPr lang="en" sz="2200">
                <a:solidFill>
                  <a:schemeClr val="dk1"/>
                </a:solidFill>
              </a:rPr>
              <a:t>South &amp; Central - Wet</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600"/>
              </a:spcBef>
              <a:buNone/>
            </a:pPr>
            <a:r>
              <a:rPr lang="en" sz="3000" i="1">
                <a:solidFill>
                  <a:srgbClr val="000000"/>
                </a:solidFill>
              </a:rPr>
              <a:t>Effect of La Niña - June through August</a:t>
            </a:r>
          </a:p>
        </p:txBody>
      </p:sp>
      <p:sp>
        <p:nvSpPr>
          <p:cNvPr id="275" name="Shape 27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68300" rtl="0">
              <a:spcBef>
                <a:spcPts val="0"/>
              </a:spcBef>
              <a:buClr>
                <a:schemeClr val="dk1"/>
              </a:buClr>
              <a:buSzPct val="100000"/>
              <a:buFont typeface="Arial"/>
              <a:buChar char="●"/>
            </a:pPr>
            <a:r>
              <a:rPr lang="en" sz="2200">
                <a:solidFill>
                  <a:schemeClr val="dk1"/>
                </a:solidFill>
              </a:rPr>
              <a:t>Mostly Cooler Everywhere</a:t>
            </a:r>
          </a:p>
          <a:p>
            <a:pPr lvl="0" rtl="0">
              <a:spcBef>
                <a:spcPts val="0"/>
              </a:spcBef>
              <a:buClr>
                <a:schemeClr val="dk1"/>
              </a:buClr>
              <a:buFont typeface="Arial"/>
              <a:buNone/>
            </a:pPr>
            <a:endParaRPr sz="2200">
              <a:solidFill>
                <a:schemeClr val="dk1"/>
              </a:solidFill>
            </a:endParaRPr>
          </a:p>
          <a:p>
            <a:pPr lvl="0" rtl="0">
              <a:spcBef>
                <a:spcPts val="0"/>
              </a:spcBef>
              <a:buNone/>
            </a:pPr>
            <a:endParaRPr sz="2200">
              <a:solidFill>
                <a:schemeClr val="dk1"/>
              </a:solidFill>
            </a:endParaRPr>
          </a:p>
          <a:p>
            <a:pPr lvl="0" rtl="0">
              <a:spcBef>
                <a:spcPts val="0"/>
              </a:spcBef>
              <a:buClr>
                <a:schemeClr val="dk1"/>
              </a:buClr>
              <a:buFont typeface="Arial"/>
              <a:buNone/>
            </a:pPr>
            <a:endParaRPr sz="2200">
              <a:solidFill>
                <a:schemeClr val="dk1"/>
              </a:solidFill>
            </a:endParaRPr>
          </a:p>
          <a:p>
            <a:pPr>
              <a:spcBef>
                <a:spcPts val="0"/>
              </a:spcBef>
              <a:buNone/>
            </a:pPr>
            <a:endParaRPr sz="900" b="1" i="1">
              <a:solidFill>
                <a:srgbClr val="8F8F8F"/>
              </a:solidFill>
            </a:endParaRPr>
          </a:p>
        </p:txBody>
      </p:sp>
      <p:pic>
        <p:nvPicPr>
          <p:cNvPr id="276" name="Shape 276"/>
          <p:cNvPicPr preferRelativeResize="0"/>
          <p:nvPr/>
        </p:nvPicPr>
        <p:blipFill>
          <a:blip r:embed="rId3">
            <a:alphaModFix/>
          </a:blip>
          <a:stretch>
            <a:fillRect/>
          </a:stretch>
        </p:blipFill>
        <p:spPr>
          <a:xfrm>
            <a:off x="1697375" y="1805500"/>
            <a:ext cx="6826150" cy="3193500"/>
          </a:xfrm>
          <a:prstGeom prst="rect">
            <a:avLst/>
          </a:prstGeom>
          <a:noFill/>
          <a:ln>
            <a:noFill/>
          </a:ln>
        </p:spPr>
      </p:pic>
      <p:sp>
        <p:nvSpPr>
          <p:cNvPr id="277" name="Shape 277"/>
          <p:cNvSpPr/>
          <p:nvPr/>
        </p:nvSpPr>
        <p:spPr>
          <a:xfrm>
            <a:off x="4156750" y="3191487"/>
            <a:ext cx="283499" cy="421499"/>
          </a:xfrm>
          <a:prstGeom prst="ellipse">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spcBef>
                <a:spcPts val="0"/>
              </a:spcBef>
              <a:buNone/>
            </a:pPr>
            <a:endParaRPr/>
          </a:p>
        </p:txBody>
      </p:sp>
      <p:sp>
        <p:nvSpPr>
          <p:cNvPr id="283" name="Shape 283"/>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spcBef>
                <a:spcPts val="0"/>
              </a:spcBef>
              <a:buNone/>
            </a:pPr>
            <a:r>
              <a:rPr lang="en"/>
              <a:t>Climatologist</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457200" y="1200150"/>
            <a:ext cx="3598799" cy="3725699"/>
          </a:xfrm>
          <a:prstGeom prst="rect">
            <a:avLst/>
          </a:prstGeom>
        </p:spPr>
        <p:txBody>
          <a:bodyPr lIns="91425" tIns="91425" rIns="91425" bIns="91425" anchor="t" anchorCtr="0">
            <a:noAutofit/>
          </a:bodyPr>
          <a:lstStyle/>
          <a:p>
            <a:pPr marL="457200" lvl="0" indent="-368300" rtl="0">
              <a:spcBef>
                <a:spcPts val="0"/>
              </a:spcBef>
              <a:buClr>
                <a:srgbClr val="000000"/>
              </a:buClr>
              <a:buSzPct val="100000"/>
              <a:buFont typeface="Arial"/>
              <a:buChar char="●"/>
            </a:pPr>
            <a:r>
              <a:rPr lang="en" sz="2200"/>
              <a:t>0.5 to 0.7 C increase from 1958 to 2007.</a:t>
            </a:r>
          </a:p>
          <a:p>
            <a:pPr marL="457200" lvl="0" indent="-368300" rtl="0">
              <a:spcBef>
                <a:spcPts val="0"/>
              </a:spcBef>
              <a:buClr>
                <a:srgbClr val="000000"/>
              </a:buClr>
              <a:buSzPct val="100000"/>
              <a:buFont typeface="Arial"/>
              <a:buChar char="●"/>
            </a:pPr>
            <a:r>
              <a:rPr lang="en" sz="2200"/>
              <a:t>Winter temperatures increased more than summer.</a:t>
            </a:r>
          </a:p>
          <a:p>
            <a:pPr marL="457200" lvl="0" indent="-368300" rtl="0">
              <a:spcBef>
                <a:spcPts val="0"/>
              </a:spcBef>
              <a:buClr>
                <a:srgbClr val="000000"/>
              </a:buClr>
              <a:buSzPct val="100000"/>
              <a:buFont typeface="Arial"/>
              <a:buChar char="●"/>
            </a:pPr>
            <a:r>
              <a:rPr lang="en" sz="2200"/>
              <a:t>Temperature in the north increased more than temperatures in the south</a:t>
            </a:r>
          </a:p>
        </p:txBody>
      </p:sp>
      <p:sp>
        <p:nvSpPr>
          <p:cNvPr id="289" name="Shape 2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Changing Temperature</a:t>
            </a:r>
          </a:p>
        </p:txBody>
      </p:sp>
      <p:pic>
        <p:nvPicPr>
          <p:cNvPr id="290" name="Shape 290"/>
          <p:cNvPicPr preferRelativeResize="0"/>
          <p:nvPr/>
        </p:nvPicPr>
        <p:blipFill>
          <a:blip r:embed="rId3">
            <a:alphaModFix/>
          </a:blip>
          <a:stretch>
            <a:fillRect/>
          </a:stretch>
        </p:blipFill>
        <p:spPr>
          <a:xfrm>
            <a:off x="3850025" y="1200150"/>
            <a:ext cx="4836774" cy="31761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Effect transition="in" filter="fade">
                                      <p:cBhvr>
                                        <p:cTn id="7" dur="1000"/>
                                        <p:tgtEl>
                                          <p:spTgt spid="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xEl>
                                              <p:pRg st="1" end="1"/>
                                            </p:txEl>
                                          </p:spTgt>
                                        </p:tgtEl>
                                        <p:attrNameLst>
                                          <p:attrName>style.visibility</p:attrName>
                                        </p:attrNameLst>
                                      </p:cBhvr>
                                      <p:to>
                                        <p:strVal val="visible"/>
                                      </p:to>
                                    </p:set>
                                    <p:animEffect transition="in" filter="fade">
                                      <p:cBhvr>
                                        <p:cTn id="12" dur="1000"/>
                                        <p:tgtEl>
                                          <p:spTgt spid="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8">
                                            <p:txEl>
                                              <p:pRg st="2" end="2"/>
                                            </p:txEl>
                                          </p:spTgt>
                                        </p:tgtEl>
                                        <p:attrNameLst>
                                          <p:attrName>style.visibility</p:attrName>
                                        </p:attrNameLst>
                                      </p:cBhvr>
                                      <p:to>
                                        <p:strVal val="visible"/>
                                      </p:to>
                                    </p:set>
                                    <p:animEffect transition="in" filter="fade">
                                      <p:cBhvr>
                                        <p:cTn id="17" dur="1000"/>
                                        <p:tgtEl>
                                          <p:spTgt spid="2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sp>
        <p:nvSpPr>
          <p:cNvPr id="296" name="Shape 2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Changing Temperature</a:t>
            </a:r>
          </a:p>
        </p:txBody>
      </p:sp>
      <p:pic>
        <p:nvPicPr>
          <p:cNvPr id="297" name="Shape 297"/>
          <p:cNvPicPr preferRelativeResize="0"/>
          <p:nvPr/>
        </p:nvPicPr>
        <p:blipFill>
          <a:blip r:embed="rId3">
            <a:alphaModFix/>
          </a:blip>
          <a:stretch>
            <a:fillRect/>
          </a:stretch>
        </p:blipFill>
        <p:spPr>
          <a:xfrm>
            <a:off x="843449" y="1063375"/>
            <a:ext cx="7544586" cy="4080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Cold Fronts?</a:t>
            </a:r>
          </a:p>
        </p:txBody>
      </p:sp>
      <p:sp>
        <p:nvSpPr>
          <p:cNvPr id="303" name="Shape 303"/>
          <p:cNvSpPr txBox="1">
            <a:spLocks noGrp="1"/>
          </p:cNvSpPr>
          <p:nvPr>
            <p:ph type="body" idx="1"/>
          </p:nvPr>
        </p:nvSpPr>
        <p:spPr>
          <a:xfrm>
            <a:off x="457200" y="1200150"/>
            <a:ext cx="38235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Affect Northern Vietnam</a:t>
            </a:r>
          </a:p>
          <a:p>
            <a:pPr marL="457200" lvl="0" indent="-381000">
              <a:spcBef>
                <a:spcPts val="0"/>
              </a:spcBef>
              <a:buClr>
                <a:srgbClr val="000000"/>
              </a:buClr>
              <a:buSzPct val="100000"/>
              <a:buFont typeface="Arial"/>
              <a:buChar char="●"/>
            </a:pPr>
            <a:r>
              <a:rPr lang="en" sz="2400"/>
              <a:t>Frequency may be decreasing since 1980</a:t>
            </a:r>
          </a:p>
        </p:txBody>
      </p:sp>
      <p:pic>
        <p:nvPicPr>
          <p:cNvPr id="304" name="Shape 304"/>
          <p:cNvPicPr preferRelativeResize="0"/>
          <p:nvPr/>
        </p:nvPicPr>
        <p:blipFill>
          <a:blip r:embed="rId3">
            <a:alphaModFix/>
          </a:blip>
          <a:stretch>
            <a:fillRect/>
          </a:stretch>
        </p:blipFill>
        <p:spPr>
          <a:xfrm>
            <a:off x="4280700" y="1416200"/>
            <a:ext cx="4406200" cy="27293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1000"/>
                                        <p:tgtEl>
                                          <p:spTgt spid="3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xEl>
                                              <p:pRg st="1" end="1"/>
                                            </p:txEl>
                                          </p:spTgt>
                                        </p:tgtEl>
                                        <p:attrNameLst>
                                          <p:attrName>style.visibility</p:attrName>
                                        </p:attrNameLst>
                                      </p:cBhvr>
                                      <p:to>
                                        <p:strVal val="visible"/>
                                      </p:to>
                                    </p:set>
                                    <p:animEffect transition="in" filter="fade">
                                      <p:cBhvr>
                                        <p:cTn id="12" dur="1000"/>
                                        <p:tgtEl>
                                          <p:spTgt spid="3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52475"/>
            <a:ext cx="6638699" cy="857400"/>
          </a:xfrm>
          <a:prstGeom prst="rect">
            <a:avLst/>
          </a:prstGeom>
          <a:noFill/>
        </p:spPr>
        <p:txBody>
          <a:bodyPr lIns="91425" tIns="91425" rIns="91425" bIns="91425" anchor="b" anchorCtr="0">
            <a:noAutofit/>
          </a:bodyPr>
          <a:lstStyle/>
          <a:p>
            <a:pPr algn="l">
              <a:spcBef>
                <a:spcPts val="0"/>
              </a:spcBef>
              <a:buNone/>
            </a:pPr>
            <a:r>
              <a:rPr lang="en" sz="3600"/>
              <a:t>Vietnam </a:t>
            </a:r>
            <a:r>
              <a:rPr lang="en"/>
              <a:t>Statistics</a:t>
            </a:r>
          </a:p>
        </p:txBody>
      </p:sp>
      <p:sp>
        <p:nvSpPr>
          <p:cNvPr id="47" name="Shape 47"/>
          <p:cNvSpPr txBox="1">
            <a:spLocks noGrp="1"/>
          </p:cNvSpPr>
          <p:nvPr>
            <p:ph type="body" idx="1"/>
          </p:nvPr>
        </p:nvSpPr>
        <p:spPr>
          <a:xfrm>
            <a:off x="137400" y="909875"/>
            <a:ext cx="4848899" cy="38730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About 3/4 the land area of</a:t>
            </a:r>
            <a:br>
              <a:rPr lang="en" sz="2400"/>
            </a:br>
            <a:r>
              <a:rPr lang="en" sz="2400"/>
              <a:t>California, but almost as long as the whole west coast</a:t>
            </a:r>
          </a:p>
          <a:p>
            <a:pPr marL="457200" lvl="0" indent="-381000" rtl="0">
              <a:spcBef>
                <a:spcPts val="0"/>
              </a:spcBef>
              <a:buClr>
                <a:srgbClr val="000000"/>
              </a:buClr>
              <a:buSzPct val="100000"/>
              <a:buFont typeface="Arial"/>
              <a:buChar char="●"/>
            </a:pPr>
            <a:r>
              <a:rPr lang="en" sz="2400"/>
              <a:t>Almost 2.5 times the population of California</a:t>
            </a:r>
          </a:p>
          <a:p>
            <a:pPr marL="457200" lvl="0" indent="-381000">
              <a:spcBef>
                <a:spcPts val="0"/>
              </a:spcBef>
              <a:buClr>
                <a:srgbClr val="000000"/>
              </a:buClr>
              <a:buSzPct val="100000"/>
              <a:buFont typeface="Arial"/>
              <a:buChar char="●"/>
            </a:pPr>
            <a:r>
              <a:rPr lang="en" sz="2400"/>
              <a:t>Only 8% of the GDP (gross</a:t>
            </a:r>
            <a:br>
              <a:rPr lang="en" sz="2400"/>
            </a:br>
            <a:r>
              <a:rPr lang="en" sz="2400"/>
              <a:t>domestic product) of California</a:t>
            </a:r>
            <a:br>
              <a:rPr lang="en" sz="2400"/>
            </a:br>
            <a:r>
              <a:rPr lang="en" sz="2400"/>
              <a:t>(relatively poor)</a:t>
            </a:r>
          </a:p>
        </p:txBody>
      </p:sp>
      <p:pic>
        <p:nvPicPr>
          <p:cNvPr id="48" name="Shape 48"/>
          <p:cNvPicPr preferRelativeResize="0"/>
          <p:nvPr/>
        </p:nvPicPr>
        <p:blipFill>
          <a:blip r:embed="rId3">
            <a:alphaModFix/>
          </a:blip>
          <a:stretch>
            <a:fillRect/>
          </a:stretch>
        </p:blipFill>
        <p:spPr>
          <a:xfrm>
            <a:off x="5161250" y="1039200"/>
            <a:ext cx="3714525" cy="32638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10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xEl>
                                              <p:pRg st="1" end="1"/>
                                            </p:txEl>
                                          </p:spTgt>
                                        </p:tgtEl>
                                        <p:attrNameLst>
                                          <p:attrName>style.visibility</p:attrName>
                                        </p:attrNameLst>
                                      </p:cBhvr>
                                      <p:to>
                                        <p:strVal val="visible"/>
                                      </p:to>
                                    </p:set>
                                    <p:animEffect transition="in" filter="fade">
                                      <p:cBhvr>
                                        <p:cTn id="12" dur="1000"/>
                                        <p:tgtEl>
                                          <p:spTgt spid="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1000"/>
                                        <p:tgtEl>
                                          <p:spTgt spid="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73850" y="296650"/>
            <a:ext cx="2354099" cy="1214399"/>
          </a:xfrm>
          <a:prstGeom prst="rect">
            <a:avLst/>
          </a:prstGeom>
        </p:spPr>
        <p:txBody>
          <a:bodyPr lIns="91425" tIns="91425" rIns="91425" bIns="91425" anchor="b" anchorCtr="0">
            <a:noAutofit/>
          </a:bodyPr>
          <a:lstStyle/>
          <a:p>
            <a:pPr>
              <a:spcBef>
                <a:spcPts val="0"/>
              </a:spcBef>
              <a:buNone/>
            </a:pPr>
            <a:r>
              <a:rPr lang="en"/>
              <a:t>Changing Precip</a:t>
            </a:r>
          </a:p>
        </p:txBody>
      </p:sp>
      <p:pic>
        <p:nvPicPr>
          <p:cNvPr id="310" name="Shape 310"/>
          <p:cNvPicPr preferRelativeResize="0"/>
          <p:nvPr/>
        </p:nvPicPr>
        <p:blipFill>
          <a:blip r:embed="rId3">
            <a:alphaModFix/>
          </a:blip>
          <a:stretch>
            <a:fillRect/>
          </a:stretch>
        </p:blipFill>
        <p:spPr>
          <a:xfrm>
            <a:off x="2276462" y="95825"/>
            <a:ext cx="6867525" cy="5143500"/>
          </a:xfrm>
          <a:prstGeom prst="rect">
            <a:avLst/>
          </a:prstGeom>
          <a:noFill/>
          <a:ln>
            <a:noFill/>
          </a:ln>
        </p:spPr>
      </p:pic>
      <p:sp>
        <p:nvSpPr>
          <p:cNvPr id="311" name="Shape 311"/>
          <p:cNvSpPr txBox="1"/>
          <p:nvPr/>
        </p:nvSpPr>
        <p:spPr>
          <a:xfrm>
            <a:off x="223625" y="1606950"/>
            <a:ext cx="2052900" cy="3354300"/>
          </a:xfrm>
          <a:prstGeom prst="rect">
            <a:avLst/>
          </a:prstGeom>
          <a:noFill/>
          <a:ln>
            <a:noFill/>
          </a:ln>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Small decrease in north</a:t>
            </a:r>
          </a:p>
          <a:p>
            <a:pPr marL="457200" lvl="0" indent="-381000">
              <a:spcBef>
                <a:spcPts val="0"/>
              </a:spcBef>
              <a:buClr>
                <a:srgbClr val="000000"/>
              </a:buClr>
              <a:buSzPct val="100000"/>
              <a:buFont typeface="Arial"/>
              <a:buChar char="●"/>
            </a:pPr>
            <a:r>
              <a:rPr lang="en" sz="2400"/>
              <a:t>Large increase in south</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xEl>
                                              <p:pRg st="0" end="0"/>
                                            </p:txEl>
                                          </p:spTgt>
                                        </p:tgtEl>
                                        <p:attrNameLst>
                                          <p:attrName>style.visibility</p:attrName>
                                        </p:attrNameLst>
                                      </p:cBhvr>
                                      <p:to>
                                        <p:strVal val="visible"/>
                                      </p:to>
                                    </p:set>
                                    <p:animEffect transition="in" filter="fade">
                                      <p:cBhvr>
                                        <p:cTn id="7" dur="1000"/>
                                        <p:tgtEl>
                                          <p:spTgt spid="3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xEl>
                                              <p:pRg st="1" end="1"/>
                                            </p:txEl>
                                          </p:spTgt>
                                        </p:tgtEl>
                                        <p:attrNameLst>
                                          <p:attrName>style.visibility</p:attrName>
                                        </p:attrNameLst>
                                      </p:cBhvr>
                                      <p:to>
                                        <p:strVal val="visible"/>
                                      </p:to>
                                    </p:set>
                                    <p:animEffect transition="in" filter="fade">
                                      <p:cBhvr>
                                        <p:cTn id="12" dur="1000"/>
                                        <p:tgtEl>
                                          <p:spTgt spid="3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Changing Precipitation</a:t>
            </a:r>
          </a:p>
        </p:txBody>
      </p:sp>
      <p:sp>
        <p:nvSpPr>
          <p:cNvPr id="317" name="Shape 317"/>
          <p:cNvSpPr txBox="1">
            <a:spLocks noGrp="1"/>
          </p:cNvSpPr>
          <p:nvPr>
            <p:ph type="body" idx="1"/>
          </p:nvPr>
        </p:nvSpPr>
        <p:spPr>
          <a:xfrm>
            <a:off x="457200" y="1200150"/>
            <a:ext cx="3492300" cy="3725699"/>
          </a:xfrm>
          <a:prstGeom prst="rect">
            <a:avLst/>
          </a:prstGeom>
        </p:spPr>
        <p:txBody>
          <a:bodyPr lIns="91425" tIns="91425" rIns="91425" bIns="91425" anchor="t" anchorCtr="0">
            <a:noAutofit/>
          </a:bodyPr>
          <a:lstStyle/>
          <a:p>
            <a:pPr marL="457200" lvl="0" indent="-368300" rtl="0">
              <a:spcBef>
                <a:spcPts val="0"/>
              </a:spcBef>
              <a:buClr>
                <a:srgbClr val="000000"/>
              </a:buClr>
              <a:buSzPct val="100000"/>
              <a:buFont typeface="Arial"/>
              <a:buChar char="●"/>
            </a:pPr>
            <a:r>
              <a:rPr lang="en" sz="2200"/>
              <a:t>Nearly a 1000 mm increase at this location since 1974</a:t>
            </a:r>
          </a:p>
          <a:p>
            <a:pPr marL="457200" lvl="0" indent="-368300" rtl="0">
              <a:spcBef>
                <a:spcPts val="0"/>
              </a:spcBef>
              <a:buClr>
                <a:srgbClr val="000000"/>
              </a:buClr>
              <a:buSzPct val="100000"/>
              <a:buFont typeface="Arial"/>
              <a:buChar char="●"/>
            </a:pPr>
            <a:r>
              <a:rPr lang="en" sz="2200"/>
              <a:t>Largest increase August - December (rainy season)</a:t>
            </a:r>
          </a:p>
          <a:p>
            <a:pPr marL="457200" lvl="0" indent="-368300" rtl="0">
              <a:spcBef>
                <a:spcPts val="0"/>
              </a:spcBef>
              <a:buClr>
                <a:srgbClr val="000000"/>
              </a:buClr>
              <a:buSzPct val="100000"/>
              <a:buFont typeface="Arial"/>
              <a:buChar char="●"/>
            </a:pPr>
            <a:r>
              <a:rPr lang="en" sz="2200"/>
              <a:t>Decreasing trend in June &amp; July</a:t>
            </a:r>
          </a:p>
        </p:txBody>
      </p:sp>
      <p:pic>
        <p:nvPicPr>
          <p:cNvPr id="318" name="Shape 318"/>
          <p:cNvPicPr preferRelativeResize="0"/>
          <p:nvPr/>
        </p:nvPicPr>
        <p:blipFill>
          <a:blip r:embed="rId3">
            <a:alphaModFix/>
          </a:blip>
          <a:stretch>
            <a:fillRect/>
          </a:stretch>
        </p:blipFill>
        <p:spPr>
          <a:xfrm>
            <a:off x="3823025" y="1200150"/>
            <a:ext cx="4863774" cy="34370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Effect transition="in" filter="fade">
                                      <p:cBhvr>
                                        <p:cTn id="7" dur="1000"/>
                                        <p:tgtEl>
                                          <p:spTgt spid="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xEl>
                                              <p:pRg st="1" end="1"/>
                                            </p:txEl>
                                          </p:spTgt>
                                        </p:tgtEl>
                                        <p:attrNameLst>
                                          <p:attrName>style.visibility</p:attrName>
                                        </p:attrNameLst>
                                      </p:cBhvr>
                                      <p:to>
                                        <p:strVal val="visible"/>
                                      </p:to>
                                    </p:set>
                                    <p:animEffect transition="in" filter="fade">
                                      <p:cBhvr>
                                        <p:cTn id="12" dur="1000"/>
                                        <p:tgtEl>
                                          <p:spTgt spid="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xEl>
                                              <p:pRg st="2" end="2"/>
                                            </p:txEl>
                                          </p:spTgt>
                                        </p:tgtEl>
                                        <p:attrNameLst>
                                          <p:attrName>style.visibility</p:attrName>
                                        </p:attrNameLst>
                                      </p:cBhvr>
                                      <p:to>
                                        <p:strVal val="visible"/>
                                      </p:to>
                                    </p:set>
                                    <p:animEffect transition="in" filter="fade">
                                      <p:cBhvr>
                                        <p:cTn id="17" dur="1000"/>
                                        <p:tgtEl>
                                          <p:spTgt spid="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244475" y="205975"/>
            <a:ext cx="1996499" cy="1684800"/>
          </a:xfrm>
          <a:prstGeom prst="rect">
            <a:avLst/>
          </a:prstGeom>
        </p:spPr>
        <p:txBody>
          <a:bodyPr lIns="91425" tIns="91425" rIns="91425" bIns="91425" anchor="b" anchorCtr="0">
            <a:noAutofit/>
          </a:bodyPr>
          <a:lstStyle/>
          <a:p>
            <a:pPr>
              <a:spcBef>
                <a:spcPts val="0"/>
              </a:spcBef>
              <a:buNone/>
            </a:pPr>
            <a:r>
              <a:rPr lang="en"/>
              <a:t>Sea Level Change</a:t>
            </a:r>
          </a:p>
        </p:txBody>
      </p:sp>
      <p:sp>
        <p:nvSpPr>
          <p:cNvPr id="324" name="Shape 324"/>
          <p:cNvSpPr txBox="1">
            <a:spLocks noGrp="1"/>
          </p:cNvSpPr>
          <p:nvPr>
            <p:ph type="body" idx="1"/>
          </p:nvPr>
        </p:nvSpPr>
        <p:spPr>
          <a:xfrm>
            <a:off x="457200" y="3392075"/>
            <a:ext cx="8229600" cy="13833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+3.2 mm/yr from 1993 to 2008</a:t>
            </a:r>
          </a:p>
          <a:p>
            <a:pPr marL="457200" lvl="0" indent="-381000" rtl="0">
              <a:spcBef>
                <a:spcPts val="0"/>
              </a:spcBef>
              <a:buClr>
                <a:srgbClr val="000000"/>
              </a:buClr>
              <a:buSzPct val="100000"/>
              <a:buFont typeface="Arial"/>
              <a:buChar char="●"/>
            </a:pPr>
            <a:r>
              <a:rPr lang="en" sz="2400"/>
              <a:t>About 20 cm in the past 50 yrs</a:t>
            </a:r>
          </a:p>
          <a:p>
            <a:pPr marL="457200" lvl="0" indent="-381000">
              <a:spcBef>
                <a:spcPts val="0"/>
              </a:spcBef>
              <a:buClr>
                <a:srgbClr val="000000"/>
              </a:buClr>
              <a:buSzPct val="100000"/>
              <a:buFont typeface="Arial"/>
              <a:buChar char="●"/>
            </a:pPr>
            <a:r>
              <a:rPr lang="en" sz="2400"/>
              <a:t>Both are consistent with worldwide trends</a:t>
            </a:r>
          </a:p>
        </p:txBody>
      </p:sp>
      <p:pic>
        <p:nvPicPr>
          <p:cNvPr id="325" name="Shape 325"/>
          <p:cNvPicPr preferRelativeResize="0"/>
          <p:nvPr/>
        </p:nvPicPr>
        <p:blipFill>
          <a:blip r:embed="rId3">
            <a:alphaModFix/>
          </a:blip>
          <a:stretch>
            <a:fillRect/>
          </a:stretch>
        </p:blipFill>
        <p:spPr>
          <a:xfrm>
            <a:off x="2240975" y="386999"/>
            <a:ext cx="6903030" cy="30050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Effect transition="in" filter="fade">
                                      <p:cBhvr>
                                        <p:cTn id="7" dur="1000"/>
                                        <p:tgtEl>
                                          <p:spTgt spid="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xEl>
                                              <p:pRg st="1" end="1"/>
                                            </p:txEl>
                                          </p:spTgt>
                                        </p:tgtEl>
                                        <p:attrNameLst>
                                          <p:attrName>style.visibility</p:attrName>
                                        </p:attrNameLst>
                                      </p:cBhvr>
                                      <p:to>
                                        <p:strVal val="visible"/>
                                      </p:to>
                                    </p:set>
                                    <p:animEffect transition="in" filter="fade">
                                      <p:cBhvr>
                                        <p:cTn id="12" dur="1000"/>
                                        <p:tgtEl>
                                          <p:spTgt spid="3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xEl>
                                              <p:pRg st="2" end="2"/>
                                            </p:txEl>
                                          </p:spTgt>
                                        </p:tgtEl>
                                        <p:attrNameLst>
                                          <p:attrName>style.visibility</p:attrName>
                                        </p:attrNameLst>
                                      </p:cBhvr>
                                      <p:to>
                                        <p:strVal val="visible"/>
                                      </p:to>
                                    </p:set>
                                    <p:animEffect transition="in" filter="fade">
                                      <p:cBhvr>
                                        <p:cTn id="17" dur="1000"/>
                                        <p:tgtEl>
                                          <p:spTgt spid="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457200" y="1200150"/>
            <a:ext cx="2971799" cy="3725699"/>
          </a:xfrm>
          <a:prstGeom prst="rect">
            <a:avLst/>
          </a:prstGeom>
        </p:spPr>
        <p:txBody>
          <a:bodyPr lIns="91425" tIns="91425" rIns="91425" bIns="91425" anchor="t" anchorCtr="0">
            <a:noAutofit/>
          </a:bodyPr>
          <a:lstStyle/>
          <a:p>
            <a:pPr lvl="0" rtl="0">
              <a:lnSpc>
                <a:spcPct val="115000"/>
              </a:lnSpc>
              <a:spcBef>
                <a:spcPts val="0"/>
              </a:spcBef>
              <a:buClr>
                <a:schemeClr val="dk1"/>
              </a:buClr>
              <a:buFont typeface="Arial"/>
              <a:buNone/>
            </a:pPr>
            <a:endParaRPr sz="900">
              <a:solidFill>
                <a:schemeClr val="dk1"/>
              </a:solidFill>
            </a:endParaRPr>
          </a:p>
          <a:p>
            <a:pPr>
              <a:spcBef>
                <a:spcPts val="0"/>
              </a:spcBef>
              <a:buNone/>
            </a:pPr>
            <a:r>
              <a:rPr lang="en" sz="2400">
                <a:solidFill>
                  <a:schemeClr val="dk1"/>
                </a:solidFill>
              </a:rPr>
              <a:t>Typhoon frequency cycles, but has remained relatively constant for the past 100 years in the western Pacific</a:t>
            </a:r>
          </a:p>
        </p:txBody>
      </p:sp>
      <p:sp>
        <p:nvSpPr>
          <p:cNvPr id="331" name="Shape 3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Typhoon Trends</a:t>
            </a:r>
          </a:p>
        </p:txBody>
      </p:sp>
      <p:pic>
        <p:nvPicPr>
          <p:cNvPr id="332" name="Shape 332"/>
          <p:cNvPicPr preferRelativeResize="0"/>
          <p:nvPr/>
        </p:nvPicPr>
        <p:blipFill>
          <a:blip r:embed="rId3">
            <a:alphaModFix/>
          </a:blip>
          <a:stretch>
            <a:fillRect/>
          </a:stretch>
        </p:blipFill>
        <p:spPr>
          <a:xfrm>
            <a:off x="3429000" y="1063375"/>
            <a:ext cx="5715000" cy="37528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Typhoon Trends</a:t>
            </a:r>
          </a:p>
        </p:txBody>
      </p:sp>
      <p:sp>
        <p:nvSpPr>
          <p:cNvPr id="338" name="Shape 338"/>
          <p:cNvSpPr txBox="1">
            <a:spLocks noGrp="1"/>
          </p:cNvSpPr>
          <p:nvPr>
            <p:ph type="body" idx="1"/>
          </p:nvPr>
        </p:nvSpPr>
        <p:spPr>
          <a:xfrm>
            <a:off x="457200" y="1200150"/>
            <a:ext cx="3630599"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Typically strike further south later in the year</a:t>
            </a:r>
          </a:p>
          <a:p>
            <a:pPr marL="457200" lvl="0" indent="-381000" rtl="0">
              <a:spcBef>
                <a:spcPts val="0"/>
              </a:spcBef>
              <a:buClr>
                <a:srgbClr val="000000"/>
              </a:buClr>
              <a:buSzPct val="100000"/>
              <a:buFont typeface="Arial"/>
              <a:buChar char="●"/>
            </a:pPr>
            <a:r>
              <a:rPr lang="en" sz="2400"/>
              <a:t>Storm tracks migrating further south</a:t>
            </a:r>
          </a:p>
          <a:p>
            <a:pPr marL="457200" lvl="0" indent="-381000">
              <a:spcBef>
                <a:spcPts val="0"/>
              </a:spcBef>
              <a:buClr>
                <a:srgbClr val="000000"/>
              </a:buClr>
              <a:buSzPct val="100000"/>
              <a:buFont typeface="Arial"/>
              <a:buChar char="●"/>
            </a:pPr>
            <a:r>
              <a:rPr lang="en" sz="2400"/>
              <a:t>Season shifting to later months of the year</a:t>
            </a:r>
          </a:p>
        </p:txBody>
      </p:sp>
      <p:pic>
        <p:nvPicPr>
          <p:cNvPr id="339" name="Shape 339"/>
          <p:cNvPicPr preferRelativeResize="0"/>
          <p:nvPr/>
        </p:nvPicPr>
        <p:blipFill>
          <a:blip r:embed="rId3">
            <a:alphaModFix/>
          </a:blip>
          <a:stretch>
            <a:fillRect/>
          </a:stretch>
        </p:blipFill>
        <p:spPr>
          <a:xfrm>
            <a:off x="3998250" y="1221650"/>
            <a:ext cx="4688549" cy="36827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xEl>
                                              <p:pRg st="1" end="1"/>
                                            </p:txEl>
                                          </p:spTgt>
                                        </p:tgtEl>
                                        <p:attrNameLst>
                                          <p:attrName>style.visibility</p:attrName>
                                        </p:attrNameLst>
                                      </p:cBhvr>
                                      <p:to>
                                        <p:strVal val="visible"/>
                                      </p:to>
                                    </p:set>
                                    <p:animEffect transition="in" filter="fade">
                                      <p:cBhvr>
                                        <p:cTn id="12" dur="1000"/>
                                        <p:tgtEl>
                                          <p:spTgt spid="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
                                            <p:txEl>
                                              <p:pRg st="2" end="2"/>
                                            </p:txEl>
                                          </p:spTgt>
                                        </p:tgtEl>
                                        <p:attrNameLst>
                                          <p:attrName>style.visibility</p:attrName>
                                        </p:attrNameLst>
                                      </p:cBhvr>
                                      <p:to>
                                        <p:strVal val="visible"/>
                                      </p:to>
                                    </p:set>
                                    <p:animEffect transition="in" filter="fade">
                                      <p:cBhvr>
                                        <p:cTn id="17" dur="1000"/>
                                        <p:tgtEl>
                                          <p:spTgt spid="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05975"/>
            <a:ext cx="8575799" cy="794400"/>
          </a:xfrm>
          <a:prstGeom prst="rect">
            <a:avLst/>
          </a:prstGeom>
        </p:spPr>
        <p:txBody>
          <a:bodyPr lIns="91425" tIns="91425" rIns="91425" bIns="91425" anchor="b" anchorCtr="0">
            <a:noAutofit/>
          </a:bodyPr>
          <a:lstStyle/>
          <a:p>
            <a:pPr>
              <a:spcBef>
                <a:spcPts val="0"/>
              </a:spcBef>
              <a:buNone/>
            </a:pPr>
            <a:r>
              <a:rPr lang="en"/>
              <a:t>Sea Surface Temps vs Storm Intensity</a:t>
            </a:r>
          </a:p>
        </p:txBody>
      </p:sp>
      <p:sp>
        <p:nvSpPr>
          <p:cNvPr id="345" name="Shape 345"/>
          <p:cNvSpPr txBox="1">
            <a:spLocks noGrp="1"/>
          </p:cNvSpPr>
          <p:nvPr>
            <p:ph type="body" idx="1"/>
          </p:nvPr>
        </p:nvSpPr>
        <p:spPr>
          <a:xfrm>
            <a:off x="125825" y="1200150"/>
            <a:ext cx="38781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Sea temperatures approximately 0.3C warmer than 1971 to 2000 average</a:t>
            </a:r>
          </a:p>
          <a:p>
            <a:pPr marL="457200" lvl="0" indent="-381000">
              <a:spcBef>
                <a:spcPts val="0"/>
              </a:spcBef>
              <a:buClr>
                <a:srgbClr val="000000"/>
              </a:buClr>
              <a:buSzPct val="100000"/>
              <a:buFont typeface="Arial"/>
              <a:buChar char="●"/>
            </a:pPr>
            <a:r>
              <a:rPr lang="en" sz="2400"/>
              <a:t>Tropical cyclone expected to increase intensity 3 to 5% for each 1C increase in sea surface temperature </a:t>
            </a:r>
          </a:p>
        </p:txBody>
      </p:sp>
      <p:pic>
        <p:nvPicPr>
          <p:cNvPr id="346" name="Shape 346"/>
          <p:cNvPicPr preferRelativeResize="0"/>
          <p:nvPr/>
        </p:nvPicPr>
        <p:blipFill>
          <a:blip r:embed="rId3">
            <a:alphaModFix/>
          </a:blip>
          <a:stretch>
            <a:fillRect/>
          </a:stretch>
        </p:blipFill>
        <p:spPr>
          <a:xfrm>
            <a:off x="4003650" y="1649250"/>
            <a:ext cx="5029200" cy="32766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fade">
                                      <p:cBhvr>
                                        <p:cTn id="7" dur="1000"/>
                                        <p:tgtEl>
                                          <p:spTgt spid="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xEl>
                                              <p:pRg st="1" end="1"/>
                                            </p:txEl>
                                          </p:spTgt>
                                        </p:tgtEl>
                                        <p:attrNameLst>
                                          <p:attrName>style.visibility</p:attrName>
                                        </p:attrNameLst>
                                      </p:cBhvr>
                                      <p:to>
                                        <p:strVal val="visible"/>
                                      </p:to>
                                    </p:set>
                                    <p:animEffect transition="in" filter="fade">
                                      <p:cBhvr>
                                        <p:cTn id="12" dur="1000"/>
                                        <p:tgtEl>
                                          <p:spTgt spid="3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05974"/>
            <a:ext cx="8229600" cy="780599"/>
          </a:xfrm>
          <a:prstGeom prst="rect">
            <a:avLst/>
          </a:prstGeom>
        </p:spPr>
        <p:txBody>
          <a:bodyPr lIns="91425" tIns="91425" rIns="91425" bIns="91425" anchor="b" anchorCtr="0">
            <a:noAutofit/>
          </a:bodyPr>
          <a:lstStyle/>
          <a:p>
            <a:pPr>
              <a:spcBef>
                <a:spcPts val="0"/>
              </a:spcBef>
              <a:buNone/>
            </a:pPr>
            <a:r>
              <a:rPr lang="en"/>
              <a:t>Temperature Projections</a:t>
            </a:r>
          </a:p>
        </p:txBody>
      </p:sp>
      <p:sp>
        <p:nvSpPr>
          <p:cNvPr id="352" name="Shape 352"/>
          <p:cNvSpPr txBox="1">
            <a:spLocks noGrp="1"/>
          </p:cNvSpPr>
          <p:nvPr>
            <p:ph type="body" idx="1"/>
          </p:nvPr>
        </p:nvSpPr>
        <p:spPr>
          <a:xfrm>
            <a:off x="457200" y="3793775"/>
            <a:ext cx="8229600" cy="1192199"/>
          </a:xfrm>
          <a:prstGeom prst="rect">
            <a:avLst/>
          </a:prstGeom>
        </p:spPr>
        <p:txBody>
          <a:bodyPr lIns="91425" tIns="91425" rIns="91425" bIns="91425" anchor="t" anchorCtr="0">
            <a:noAutofit/>
          </a:bodyPr>
          <a:lstStyle/>
          <a:p>
            <a:pPr lvl="0" rtl="0">
              <a:spcBef>
                <a:spcPts val="0"/>
              </a:spcBef>
              <a:buNone/>
            </a:pPr>
            <a:r>
              <a:rPr lang="en"/>
              <a:t>+1.6 to +2.8 C by 2100 with the larger increases in the north</a:t>
            </a:r>
          </a:p>
        </p:txBody>
      </p:sp>
      <p:pic>
        <p:nvPicPr>
          <p:cNvPr id="353" name="Shape 353"/>
          <p:cNvPicPr preferRelativeResize="0"/>
          <p:nvPr/>
        </p:nvPicPr>
        <p:blipFill>
          <a:blip r:embed="rId3">
            <a:alphaModFix/>
          </a:blip>
          <a:stretch>
            <a:fillRect/>
          </a:stretch>
        </p:blipFill>
        <p:spPr>
          <a:xfrm>
            <a:off x="632550" y="1116080"/>
            <a:ext cx="7584550" cy="2677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Precipitation Projections</a:t>
            </a:r>
          </a:p>
        </p:txBody>
      </p:sp>
      <p:sp>
        <p:nvSpPr>
          <p:cNvPr id="359" name="Shape 359"/>
          <p:cNvSpPr txBox="1">
            <a:spLocks noGrp="1"/>
          </p:cNvSpPr>
          <p:nvPr>
            <p:ph type="body" idx="1"/>
          </p:nvPr>
        </p:nvSpPr>
        <p:spPr>
          <a:xfrm>
            <a:off x="457200" y="3745275"/>
            <a:ext cx="8229600" cy="1180500"/>
          </a:xfrm>
          <a:prstGeom prst="rect">
            <a:avLst/>
          </a:prstGeom>
        </p:spPr>
        <p:txBody>
          <a:bodyPr lIns="91425" tIns="91425" rIns="91425" bIns="91425" anchor="t" anchorCtr="0">
            <a:noAutofit/>
          </a:bodyPr>
          <a:lstStyle/>
          <a:p>
            <a:pPr>
              <a:spcBef>
                <a:spcPts val="0"/>
              </a:spcBef>
              <a:buNone/>
            </a:pPr>
            <a:r>
              <a:rPr lang="en"/>
              <a:t>+1.4 to +7.9% by 2100 with the larger increases in the north</a:t>
            </a:r>
          </a:p>
        </p:txBody>
      </p:sp>
      <p:pic>
        <p:nvPicPr>
          <p:cNvPr id="360" name="Shape 360"/>
          <p:cNvPicPr preferRelativeResize="0"/>
          <p:nvPr/>
        </p:nvPicPr>
        <p:blipFill>
          <a:blip r:embed="rId3">
            <a:alphaModFix/>
          </a:blip>
          <a:stretch>
            <a:fillRect/>
          </a:stretch>
        </p:blipFill>
        <p:spPr>
          <a:xfrm>
            <a:off x="457206" y="1063375"/>
            <a:ext cx="8229600" cy="255043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Precipitation Change Projections</a:t>
            </a:r>
          </a:p>
        </p:txBody>
      </p:sp>
      <p:sp>
        <p:nvSpPr>
          <p:cNvPr id="366" name="Shape 366"/>
          <p:cNvSpPr txBox="1">
            <a:spLocks noGrp="1"/>
          </p:cNvSpPr>
          <p:nvPr>
            <p:ph type="body" idx="1"/>
          </p:nvPr>
        </p:nvSpPr>
        <p:spPr>
          <a:xfrm>
            <a:off x="413525" y="1173950"/>
            <a:ext cx="4886999" cy="3725699"/>
          </a:xfrm>
          <a:prstGeom prst="rect">
            <a:avLst/>
          </a:prstGeom>
        </p:spPr>
        <p:txBody>
          <a:bodyPr lIns="91425" tIns="91425" rIns="91425" bIns="91425" anchor="t" anchorCtr="0">
            <a:noAutofit/>
          </a:bodyPr>
          <a:lstStyle/>
          <a:p>
            <a:pPr marL="457200" lvl="0" indent="-368300" rtl="0">
              <a:spcBef>
                <a:spcPts val="0"/>
              </a:spcBef>
              <a:buClr>
                <a:srgbClr val="000000"/>
              </a:buClr>
              <a:buSzPct val="100000"/>
              <a:buFont typeface="Arial"/>
              <a:buChar char="●"/>
            </a:pPr>
            <a:r>
              <a:rPr lang="en" sz="2200"/>
              <a:t>Dry season becomes drier w/ greatest reduction in the south (-10 to 15%)</a:t>
            </a:r>
          </a:p>
          <a:p>
            <a:pPr marL="457200" lvl="0" indent="-368300" rtl="0">
              <a:spcBef>
                <a:spcPts val="0"/>
              </a:spcBef>
              <a:buClr>
                <a:srgbClr val="000000"/>
              </a:buClr>
              <a:buSzPct val="100000"/>
              <a:buFont typeface="Arial"/>
              <a:buChar char="●"/>
            </a:pPr>
            <a:r>
              <a:rPr lang="en" sz="2200"/>
              <a:t>Wet season becomes wetter w/ greatest increase in the north (+10 to 24%)</a:t>
            </a:r>
          </a:p>
          <a:p>
            <a:pPr marL="457200" lvl="0" indent="-368300" rtl="0">
              <a:spcBef>
                <a:spcPts val="0"/>
              </a:spcBef>
              <a:buClr>
                <a:srgbClr val="000000"/>
              </a:buClr>
              <a:buSzPct val="100000"/>
              <a:buFont typeface="Arial"/>
              <a:buChar char="●"/>
            </a:pPr>
            <a:r>
              <a:rPr lang="en" sz="2200"/>
              <a:t>Even greater difference between dry &amp; rainy seasons</a:t>
            </a:r>
          </a:p>
          <a:p>
            <a:pPr marL="457200" lvl="0" indent="-368300" rtl="0">
              <a:spcBef>
                <a:spcPts val="0"/>
              </a:spcBef>
              <a:buClr>
                <a:srgbClr val="000000"/>
              </a:buClr>
              <a:buSzPct val="100000"/>
              <a:buFont typeface="Arial"/>
              <a:buChar char="●"/>
            </a:pPr>
            <a:r>
              <a:rPr lang="en" sz="2200"/>
              <a:t>Increased frequency, intensity, and duration of droughts and floods</a:t>
            </a:r>
          </a:p>
        </p:txBody>
      </p:sp>
      <p:pic>
        <p:nvPicPr>
          <p:cNvPr id="367" name="Shape 367"/>
          <p:cNvPicPr preferRelativeResize="0"/>
          <p:nvPr/>
        </p:nvPicPr>
        <p:blipFill>
          <a:blip r:embed="rId3">
            <a:alphaModFix/>
          </a:blip>
          <a:stretch>
            <a:fillRect/>
          </a:stretch>
        </p:blipFill>
        <p:spPr>
          <a:xfrm>
            <a:off x="5475175" y="1063375"/>
            <a:ext cx="3266175" cy="2026092"/>
          </a:xfrm>
          <a:prstGeom prst="rect">
            <a:avLst/>
          </a:prstGeom>
          <a:noFill/>
          <a:ln>
            <a:noFill/>
          </a:ln>
        </p:spPr>
      </p:pic>
      <p:pic>
        <p:nvPicPr>
          <p:cNvPr id="368" name="Shape 368"/>
          <p:cNvPicPr preferRelativeResize="0"/>
          <p:nvPr/>
        </p:nvPicPr>
        <p:blipFill>
          <a:blip r:embed="rId4">
            <a:alphaModFix/>
          </a:blip>
          <a:stretch>
            <a:fillRect/>
          </a:stretch>
        </p:blipFill>
        <p:spPr>
          <a:xfrm>
            <a:off x="5475175" y="3135000"/>
            <a:ext cx="3266175" cy="195575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xEl>
                                              <p:pRg st="0" end="0"/>
                                            </p:txEl>
                                          </p:spTgt>
                                        </p:tgtEl>
                                        <p:attrNameLst>
                                          <p:attrName>style.visibility</p:attrName>
                                        </p:attrNameLst>
                                      </p:cBhvr>
                                      <p:to>
                                        <p:strVal val="visible"/>
                                      </p:to>
                                    </p:set>
                                    <p:animEffect transition="in" filter="fade">
                                      <p:cBhvr>
                                        <p:cTn id="7" dur="1000"/>
                                        <p:tgtEl>
                                          <p:spTgt spid="3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xEl>
                                              <p:pRg st="1" end="1"/>
                                            </p:txEl>
                                          </p:spTgt>
                                        </p:tgtEl>
                                        <p:attrNameLst>
                                          <p:attrName>style.visibility</p:attrName>
                                        </p:attrNameLst>
                                      </p:cBhvr>
                                      <p:to>
                                        <p:strVal val="visible"/>
                                      </p:to>
                                    </p:set>
                                    <p:animEffect transition="in" filter="fade">
                                      <p:cBhvr>
                                        <p:cTn id="12" dur="1000"/>
                                        <p:tgtEl>
                                          <p:spTgt spid="3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
                                            <p:txEl>
                                              <p:pRg st="2" end="2"/>
                                            </p:txEl>
                                          </p:spTgt>
                                        </p:tgtEl>
                                        <p:attrNameLst>
                                          <p:attrName>style.visibility</p:attrName>
                                        </p:attrNameLst>
                                      </p:cBhvr>
                                      <p:to>
                                        <p:strVal val="visible"/>
                                      </p:to>
                                    </p:set>
                                    <p:animEffect transition="in" filter="fade">
                                      <p:cBhvr>
                                        <p:cTn id="17" dur="1000"/>
                                        <p:tgtEl>
                                          <p:spTgt spid="3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6">
                                            <p:txEl>
                                              <p:pRg st="3" end="3"/>
                                            </p:txEl>
                                          </p:spTgt>
                                        </p:tgtEl>
                                        <p:attrNameLst>
                                          <p:attrName>style.visibility</p:attrName>
                                        </p:attrNameLst>
                                      </p:cBhvr>
                                      <p:to>
                                        <p:strVal val="visible"/>
                                      </p:to>
                                    </p:set>
                                    <p:animEffect transition="in" filter="fade">
                                      <p:cBhvr>
                                        <p:cTn id="22" dur="1000"/>
                                        <p:tgtEl>
                                          <p:spTgt spid="3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Sea Level Change Predictions</a:t>
            </a:r>
          </a:p>
        </p:txBody>
      </p:sp>
      <p:sp>
        <p:nvSpPr>
          <p:cNvPr id="374" name="Shape 3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Increase of 30 cm by 2050 </a:t>
            </a:r>
          </a:p>
          <a:p>
            <a:pPr lvl="0" rtl="0">
              <a:spcBef>
                <a:spcPts val="0"/>
              </a:spcBef>
              <a:buNone/>
            </a:pPr>
            <a:r>
              <a:rPr lang="en"/>
              <a:t>Increase of 75 cm by 2100</a:t>
            </a:r>
          </a:p>
          <a:p>
            <a:pPr>
              <a:spcBef>
                <a:spcPts val="0"/>
              </a:spcBef>
              <a:buNone/>
            </a:pPr>
            <a:r>
              <a:rPr lang="en"/>
              <a:t>under the medium scenario</a:t>
            </a:r>
          </a:p>
        </p:txBody>
      </p:sp>
      <p:pic>
        <p:nvPicPr>
          <p:cNvPr id="375" name="Shape 375"/>
          <p:cNvPicPr preferRelativeResize="0"/>
          <p:nvPr/>
        </p:nvPicPr>
        <p:blipFill>
          <a:blip r:embed="rId3">
            <a:alphaModFix/>
          </a:blip>
          <a:stretch>
            <a:fillRect/>
          </a:stretch>
        </p:blipFill>
        <p:spPr>
          <a:xfrm>
            <a:off x="457207" y="2859000"/>
            <a:ext cx="8229600" cy="188316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animEffect transition="in" filter="fade">
                                      <p:cBhvr>
                                        <p:cTn id="7" dur="1000"/>
                                        <p:tgtEl>
                                          <p:spTgt spid="3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4">
                                            <p:txEl>
                                              <p:pRg st="1" end="1"/>
                                            </p:txEl>
                                          </p:spTgt>
                                        </p:tgtEl>
                                        <p:attrNameLst>
                                          <p:attrName>style.visibility</p:attrName>
                                        </p:attrNameLst>
                                      </p:cBhvr>
                                      <p:to>
                                        <p:strVal val="visible"/>
                                      </p:to>
                                    </p:set>
                                    <p:animEffect transition="in" filter="fade">
                                      <p:cBhvr>
                                        <p:cTn id="12" dur="1000"/>
                                        <p:tgtEl>
                                          <p:spTgt spid="3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4">
                                            <p:txEl>
                                              <p:pRg st="2" end="2"/>
                                            </p:txEl>
                                          </p:spTgt>
                                        </p:tgtEl>
                                        <p:attrNameLst>
                                          <p:attrName>style.visibility</p:attrName>
                                        </p:attrNameLst>
                                      </p:cBhvr>
                                      <p:to>
                                        <p:strVal val="visible"/>
                                      </p:to>
                                    </p:set>
                                    <p:animEffect transition="in" filter="fade">
                                      <p:cBhvr>
                                        <p:cTn id="17" dur="1000"/>
                                        <p:tgtEl>
                                          <p:spTgt spid="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Koeppen Classification</a:t>
            </a: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Southern ¾ tropical</a:t>
            </a:r>
            <a:br>
              <a:rPr lang="en" sz="2400"/>
            </a:br>
            <a:r>
              <a:rPr lang="en" sz="2400"/>
              <a:t>monsoon &amp; tropical</a:t>
            </a:r>
            <a:br>
              <a:rPr lang="en" sz="2400"/>
            </a:br>
            <a:r>
              <a:rPr lang="en" sz="2400"/>
              <a:t>wet &amp; dry</a:t>
            </a:r>
          </a:p>
          <a:p>
            <a:pPr marL="457200" lvl="0" indent="-381000">
              <a:spcBef>
                <a:spcPts val="0"/>
              </a:spcBef>
              <a:buClr>
                <a:srgbClr val="000000"/>
              </a:buClr>
              <a:buSzPct val="100000"/>
              <a:buFont typeface="Arial"/>
              <a:buChar char="●"/>
            </a:pPr>
            <a:r>
              <a:rPr lang="en" sz="2400"/>
              <a:t>Northern ¼ humid</a:t>
            </a:r>
            <a:br>
              <a:rPr lang="en" sz="2400"/>
            </a:br>
            <a:r>
              <a:rPr lang="en" sz="2400"/>
              <a:t>subtropical</a:t>
            </a:r>
          </a:p>
        </p:txBody>
      </p:sp>
      <p:pic>
        <p:nvPicPr>
          <p:cNvPr id="55" name="Shape 55"/>
          <p:cNvPicPr preferRelativeResize="0"/>
          <p:nvPr/>
        </p:nvPicPr>
        <p:blipFill>
          <a:blip r:embed="rId3">
            <a:alphaModFix/>
          </a:blip>
          <a:stretch>
            <a:fillRect/>
          </a:stretch>
        </p:blipFill>
        <p:spPr>
          <a:xfrm>
            <a:off x="4067000" y="1020725"/>
            <a:ext cx="5189150" cy="4084549"/>
          </a:xfrm>
          <a:prstGeom prst="rect">
            <a:avLst/>
          </a:prstGeom>
          <a:noFill/>
          <a:ln>
            <a:noFill/>
          </a:ln>
        </p:spPr>
      </p:pic>
      <p:sp>
        <p:nvSpPr>
          <p:cNvPr id="56" name="Shape 56"/>
          <p:cNvSpPr/>
          <p:nvPr/>
        </p:nvSpPr>
        <p:spPr>
          <a:xfrm>
            <a:off x="6132625" y="3620225"/>
            <a:ext cx="346193" cy="642924"/>
          </a:xfrm>
          <a:prstGeom prst="flowChartTerminator">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1000"/>
                                        <p:tgtEl>
                                          <p:spTgt spid="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xEl>
                                              <p:pRg st="1" end="1"/>
                                            </p:txEl>
                                          </p:spTgt>
                                        </p:tgtEl>
                                        <p:attrNameLst>
                                          <p:attrName>style.visibility</p:attrName>
                                        </p:attrNameLst>
                                      </p:cBhvr>
                                      <p:to>
                                        <p:strVal val="visible"/>
                                      </p:to>
                                    </p:set>
                                    <p:animEffect transition="in" filter="fade">
                                      <p:cBhvr>
                                        <p:cTn id="12" dur="1000"/>
                                        <p:tgtEl>
                                          <p:spTgt spid="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05975"/>
            <a:ext cx="8229600" cy="1224900"/>
          </a:xfrm>
          <a:prstGeom prst="rect">
            <a:avLst/>
          </a:prstGeom>
        </p:spPr>
        <p:txBody>
          <a:bodyPr lIns="91425" tIns="91425" rIns="91425" bIns="91425" anchor="b" anchorCtr="0">
            <a:noAutofit/>
          </a:bodyPr>
          <a:lstStyle/>
          <a:p>
            <a:pPr>
              <a:spcBef>
                <a:spcPts val="0"/>
              </a:spcBef>
              <a:buNone/>
            </a:pPr>
            <a:r>
              <a:rPr lang="en"/>
              <a:t>Consequences of </a:t>
            </a:r>
            <a:br>
              <a:rPr lang="en"/>
            </a:br>
            <a:r>
              <a:rPr lang="en"/>
              <a:t>Sea Level Change</a:t>
            </a:r>
          </a:p>
        </p:txBody>
      </p:sp>
      <p:sp>
        <p:nvSpPr>
          <p:cNvPr id="381" name="Shape 381"/>
          <p:cNvSpPr txBox="1">
            <a:spLocks noGrp="1"/>
          </p:cNvSpPr>
          <p:nvPr>
            <p:ph type="body" idx="1"/>
          </p:nvPr>
        </p:nvSpPr>
        <p:spPr>
          <a:xfrm>
            <a:off x="457200" y="1359150"/>
            <a:ext cx="4732499" cy="3566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Submersion of Red River and Mekong River Deltas</a:t>
            </a:r>
          </a:p>
          <a:p>
            <a:pPr marL="457200" lvl="0" indent="-381000" rtl="0">
              <a:spcBef>
                <a:spcPts val="0"/>
              </a:spcBef>
              <a:buClr>
                <a:srgbClr val="000000"/>
              </a:buClr>
              <a:buSzPct val="100000"/>
              <a:buFont typeface="Arial"/>
              <a:buChar char="●"/>
            </a:pPr>
            <a:r>
              <a:rPr lang="en" sz="2400"/>
              <a:t>Home to 50% of population</a:t>
            </a:r>
          </a:p>
          <a:p>
            <a:pPr marL="457200" lvl="0" indent="-381000" rtl="0">
              <a:spcBef>
                <a:spcPts val="0"/>
              </a:spcBef>
              <a:buClr>
                <a:srgbClr val="000000"/>
              </a:buClr>
              <a:buSzPct val="100000"/>
              <a:buFont typeface="Arial"/>
              <a:buChar char="●"/>
            </a:pPr>
            <a:r>
              <a:rPr lang="en" sz="2400"/>
              <a:t>Center of rice production</a:t>
            </a:r>
          </a:p>
        </p:txBody>
      </p:sp>
      <p:pic>
        <p:nvPicPr>
          <p:cNvPr id="382" name="Shape 382"/>
          <p:cNvPicPr preferRelativeResize="0"/>
          <p:nvPr/>
        </p:nvPicPr>
        <p:blipFill>
          <a:blip r:embed="rId3">
            <a:alphaModFix/>
          </a:blip>
          <a:stretch>
            <a:fillRect/>
          </a:stretch>
        </p:blipFill>
        <p:spPr>
          <a:xfrm>
            <a:off x="5189600" y="78912"/>
            <a:ext cx="3796374" cy="50645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xEl>
                                              <p:pRg st="0" end="0"/>
                                            </p:txEl>
                                          </p:spTgt>
                                        </p:tgtEl>
                                        <p:attrNameLst>
                                          <p:attrName>style.visibility</p:attrName>
                                        </p:attrNameLst>
                                      </p:cBhvr>
                                      <p:to>
                                        <p:strVal val="visible"/>
                                      </p:to>
                                    </p:set>
                                    <p:animEffect transition="in" filter="fade">
                                      <p:cBhvr>
                                        <p:cTn id="7" dur="1000"/>
                                        <p:tgtEl>
                                          <p:spTgt spid="3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1">
                                            <p:txEl>
                                              <p:pRg st="1" end="1"/>
                                            </p:txEl>
                                          </p:spTgt>
                                        </p:tgtEl>
                                        <p:attrNameLst>
                                          <p:attrName>style.visibility</p:attrName>
                                        </p:attrNameLst>
                                      </p:cBhvr>
                                      <p:to>
                                        <p:strVal val="visible"/>
                                      </p:to>
                                    </p:set>
                                    <p:animEffect transition="in" filter="fade">
                                      <p:cBhvr>
                                        <p:cTn id="12" dur="1000"/>
                                        <p:tgtEl>
                                          <p:spTgt spid="3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1">
                                            <p:txEl>
                                              <p:pRg st="2" end="2"/>
                                            </p:txEl>
                                          </p:spTgt>
                                        </p:tgtEl>
                                        <p:attrNameLst>
                                          <p:attrName>style.visibility</p:attrName>
                                        </p:attrNameLst>
                                      </p:cBhvr>
                                      <p:to>
                                        <p:strVal val="visible"/>
                                      </p:to>
                                    </p:set>
                                    <p:animEffect transition="in" filter="fade">
                                      <p:cBhvr>
                                        <p:cTn id="17" dur="1000"/>
                                        <p:tgtEl>
                                          <p:spTgt spid="3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Agriculture Projections</a:t>
            </a:r>
          </a:p>
        </p:txBody>
      </p:sp>
      <p:sp>
        <p:nvSpPr>
          <p:cNvPr id="388" name="Shape 388"/>
          <p:cNvSpPr txBox="1">
            <a:spLocks noGrp="1"/>
          </p:cNvSpPr>
          <p:nvPr>
            <p:ph type="body" idx="1"/>
          </p:nvPr>
        </p:nvSpPr>
        <p:spPr>
          <a:xfrm>
            <a:off x="0" y="1200150"/>
            <a:ext cx="46086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Decreased rice production of 12 to 24% due to increased temperatures and decreased stream flow.</a:t>
            </a:r>
          </a:p>
          <a:p>
            <a:pPr marL="457200" lvl="0" indent="-381000">
              <a:spcBef>
                <a:spcPts val="0"/>
              </a:spcBef>
              <a:buClr>
                <a:srgbClr val="000000"/>
              </a:buClr>
              <a:buSzPct val="100000"/>
              <a:buFont typeface="Arial"/>
              <a:buChar char="●"/>
            </a:pPr>
            <a:r>
              <a:rPr lang="en" sz="2400"/>
              <a:t>Loss of 590,000 ha (13%) of rice land in Mekong Delta due to saline intrusions during dry season, increased flooding, and sea level rise.</a:t>
            </a:r>
          </a:p>
        </p:txBody>
      </p:sp>
      <p:pic>
        <p:nvPicPr>
          <p:cNvPr id="389" name="Shape 389"/>
          <p:cNvPicPr preferRelativeResize="0"/>
          <p:nvPr/>
        </p:nvPicPr>
        <p:blipFill>
          <a:blip r:embed="rId3">
            <a:alphaModFix/>
          </a:blip>
          <a:stretch>
            <a:fillRect/>
          </a:stretch>
        </p:blipFill>
        <p:spPr>
          <a:xfrm>
            <a:off x="4806200" y="1200149"/>
            <a:ext cx="4242373" cy="27416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animEffect transition="in" filter="fade">
                                      <p:cBhvr>
                                        <p:cTn id="7" dur="1000"/>
                                        <p:tgtEl>
                                          <p:spTgt spid="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xEl>
                                              <p:pRg st="1" end="1"/>
                                            </p:txEl>
                                          </p:spTgt>
                                        </p:tgtEl>
                                        <p:attrNameLst>
                                          <p:attrName>style.visibility</p:attrName>
                                        </p:attrNameLst>
                                      </p:cBhvr>
                                      <p:to>
                                        <p:strVal val="visible"/>
                                      </p:to>
                                    </p:set>
                                    <p:animEffect transition="in" filter="fade">
                                      <p:cBhvr>
                                        <p:cTn id="12" dur="1000"/>
                                        <p:tgtEl>
                                          <p:spTgt spid="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Agriculture Projections</a:t>
            </a:r>
          </a:p>
        </p:txBody>
      </p:sp>
      <p:sp>
        <p:nvSpPr>
          <p:cNvPr id="395" name="Shape 395"/>
          <p:cNvSpPr txBox="1">
            <a:spLocks noGrp="1"/>
          </p:cNvSpPr>
          <p:nvPr>
            <p:ph type="body" idx="1"/>
          </p:nvPr>
        </p:nvSpPr>
        <p:spPr>
          <a:xfrm>
            <a:off x="457200" y="3915350"/>
            <a:ext cx="8229600" cy="1010400"/>
          </a:xfrm>
          <a:prstGeom prst="rect">
            <a:avLst/>
          </a:prstGeom>
        </p:spPr>
        <p:txBody>
          <a:bodyPr lIns="91425" tIns="91425" rIns="91425" bIns="91425" anchor="t" anchorCtr="0">
            <a:noAutofit/>
          </a:bodyPr>
          <a:lstStyle/>
          <a:p>
            <a:pPr>
              <a:spcBef>
                <a:spcPts val="0"/>
              </a:spcBef>
              <a:buNone/>
            </a:pPr>
            <a:r>
              <a:rPr lang="en"/>
              <a:t>Loss of 9.1 million metric tons of crops by 2050</a:t>
            </a:r>
          </a:p>
        </p:txBody>
      </p:sp>
      <p:pic>
        <p:nvPicPr>
          <p:cNvPr id="396" name="Shape 396"/>
          <p:cNvPicPr preferRelativeResize="0"/>
          <p:nvPr/>
        </p:nvPicPr>
        <p:blipFill>
          <a:blip r:embed="rId3">
            <a:alphaModFix/>
          </a:blip>
          <a:stretch>
            <a:fillRect/>
          </a:stretch>
        </p:blipFill>
        <p:spPr>
          <a:xfrm>
            <a:off x="457200" y="1438775"/>
            <a:ext cx="8229600" cy="210117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Technology to the Rescue?</a:t>
            </a:r>
          </a:p>
        </p:txBody>
      </p:sp>
      <p:sp>
        <p:nvSpPr>
          <p:cNvPr id="402" name="Shape 40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Some of the agricultural impacts may be lessened by:</a:t>
            </a:r>
          </a:p>
          <a:p>
            <a:pPr lvl="0" rtl="0">
              <a:spcBef>
                <a:spcPts val="0"/>
              </a:spcBef>
              <a:buNone/>
            </a:pPr>
            <a:r>
              <a:rPr lang="en"/>
              <a:t>changing planting dates</a:t>
            </a:r>
          </a:p>
          <a:p>
            <a:pPr lvl="0" rtl="0">
              <a:spcBef>
                <a:spcPts val="0"/>
              </a:spcBef>
              <a:buNone/>
            </a:pPr>
            <a:r>
              <a:rPr lang="en"/>
              <a:t>developing salt tolerant rice varieties</a:t>
            </a:r>
          </a:p>
          <a:p>
            <a:pPr lvl="0" rtl="0">
              <a:spcBef>
                <a:spcPts val="0"/>
              </a:spcBef>
              <a:buNone/>
            </a:pPr>
            <a:r>
              <a:rPr lang="en"/>
              <a:t>introducing new crops</a:t>
            </a:r>
          </a:p>
          <a:p>
            <a:pPr lvl="0" rtl="0">
              <a:spcBef>
                <a:spcPts val="0"/>
              </a:spcBef>
              <a:buNone/>
            </a:pPr>
            <a:r>
              <a:rPr lang="en"/>
              <a:t>rotating crops with farmed fish</a:t>
            </a:r>
          </a:p>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animEffect transition="in" filter="fade">
                                      <p:cBhvr>
                                        <p:cTn id="7" dur="1000"/>
                                        <p:tgtEl>
                                          <p:spTgt spid="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2">
                                            <p:txEl>
                                              <p:pRg st="1" end="1"/>
                                            </p:txEl>
                                          </p:spTgt>
                                        </p:tgtEl>
                                        <p:attrNameLst>
                                          <p:attrName>style.visibility</p:attrName>
                                        </p:attrNameLst>
                                      </p:cBhvr>
                                      <p:to>
                                        <p:strVal val="visible"/>
                                      </p:to>
                                    </p:set>
                                    <p:animEffect transition="in" filter="fade">
                                      <p:cBhvr>
                                        <p:cTn id="12" dur="1000"/>
                                        <p:tgtEl>
                                          <p:spTgt spid="4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2">
                                            <p:txEl>
                                              <p:pRg st="2" end="2"/>
                                            </p:txEl>
                                          </p:spTgt>
                                        </p:tgtEl>
                                        <p:attrNameLst>
                                          <p:attrName>style.visibility</p:attrName>
                                        </p:attrNameLst>
                                      </p:cBhvr>
                                      <p:to>
                                        <p:strVal val="visible"/>
                                      </p:to>
                                    </p:set>
                                    <p:animEffect transition="in" filter="fade">
                                      <p:cBhvr>
                                        <p:cTn id="17" dur="1000"/>
                                        <p:tgtEl>
                                          <p:spTgt spid="4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2">
                                            <p:txEl>
                                              <p:pRg st="3" end="3"/>
                                            </p:txEl>
                                          </p:spTgt>
                                        </p:tgtEl>
                                        <p:attrNameLst>
                                          <p:attrName>style.visibility</p:attrName>
                                        </p:attrNameLst>
                                      </p:cBhvr>
                                      <p:to>
                                        <p:strVal val="visible"/>
                                      </p:to>
                                    </p:set>
                                    <p:animEffect transition="in" filter="fade">
                                      <p:cBhvr>
                                        <p:cTn id="22" dur="1000"/>
                                        <p:tgtEl>
                                          <p:spTgt spid="4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2">
                                            <p:txEl>
                                              <p:pRg st="4" end="4"/>
                                            </p:txEl>
                                          </p:spTgt>
                                        </p:tgtEl>
                                        <p:attrNameLst>
                                          <p:attrName>style.visibility</p:attrName>
                                        </p:attrNameLst>
                                      </p:cBhvr>
                                      <p:to>
                                        <p:strVal val="visible"/>
                                      </p:to>
                                    </p:set>
                                    <p:animEffect transition="in" filter="fade">
                                      <p:cBhvr>
                                        <p:cTn id="27" dur="1000"/>
                                        <p:tgtEl>
                                          <p:spTgt spid="4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2">
                                            <p:txEl>
                                              <p:pRg st="5" end="5"/>
                                            </p:txEl>
                                          </p:spTgt>
                                        </p:tgtEl>
                                        <p:attrNameLst>
                                          <p:attrName>style.visibility</p:attrName>
                                        </p:attrNameLst>
                                      </p:cBhvr>
                                      <p:to>
                                        <p:strVal val="visible"/>
                                      </p:to>
                                    </p:set>
                                    <p:animEffect transition="in" filter="fade">
                                      <p:cBhvr>
                                        <p:cTn id="32" dur="1000"/>
                                        <p:tgtEl>
                                          <p:spTgt spid="4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Bibliography </a:t>
            </a:r>
            <a:r>
              <a:rPr lang="en" sz="2400"/>
              <a:t>(needs correct formatting)</a:t>
            </a:r>
          </a:p>
        </p:txBody>
      </p:sp>
      <p:sp>
        <p:nvSpPr>
          <p:cNvPr id="408" name="Shape 40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355600" lvl="0" indent="-342900" rtl="0">
              <a:lnSpc>
                <a:spcPct val="200000"/>
              </a:lnSpc>
              <a:spcBef>
                <a:spcPts val="0"/>
              </a:spcBef>
              <a:buNone/>
            </a:pPr>
            <a:r>
              <a:rPr lang="en" sz="1200">
                <a:solidFill>
                  <a:schemeClr val="dk1"/>
                </a:solidFill>
                <a:latin typeface="Times New Roman"/>
                <a:ea typeface="Times New Roman"/>
                <a:cs typeface="Times New Roman"/>
                <a:sym typeface="Times New Roman"/>
              </a:rPr>
              <a:t>Miranda, J. Jaime. "El Niño and Health." </a:t>
            </a:r>
            <a:r>
              <a:rPr lang="en" sz="1200" i="1">
                <a:solidFill>
                  <a:schemeClr val="dk1"/>
                </a:solidFill>
                <a:latin typeface="Times New Roman"/>
                <a:ea typeface="Times New Roman"/>
                <a:cs typeface="Times New Roman"/>
                <a:sym typeface="Times New Roman"/>
              </a:rPr>
              <a:t>The Lancet</a:t>
            </a:r>
            <a:r>
              <a:rPr lang="en" sz="1200">
                <a:solidFill>
                  <a:schemeClr val="dk1"/>
                </a:solidFill>
                <a:latin typeface="Times New Roman"/>
                <a:ea typeface="Times New Roman"/>
                <a:cs typeface="Times New Roman"/>
                <a:sym typeface="Times New Roman"/>
              </a:rPr>
              <a:t> 363.9404 (2004): 247-48. Web.</a:t>
            </a:r>
          </a:p>
          <a:p>
            <a:pPr marL="355600" lvl="0" indent="-342900" rtl="0">
              <a:lnSpc>
                <a:spcPct val="200000"/>
              </a:lnSpc>
              <a:spcBef>
                <a:spcPts val="0"/>
              </a:spcBef>
              <a:buNone/>
            </a:pPr>
            <a:r>
              <a:rPr lang="en" sz="1200">
                <a:solidFill>
                  <a:schemeClr val="dk1"/>
                </a:solidFill>
                <a:latin typeface="Times New Roman"/>
                <a:ea typeface="Times New Roman"/>
                <a:cs typeface="Times New Roman"/>
                <a:sym typeface="Times New Roman"/>
              </a:rPr>
              <a:t>"National News Agency - Three Dead as Typhoon Wutip Batters Central Vietnam." </a:t>
            </a:r>
            <a:r>
              <a:rPr lang="en" sz="1200" i="1">
                <a:solidFill>
                  <a:schemeClr val="dk1"/>
                </a:solidFill>
                <a:latin typeface="Times New Roman"/>
                <a:ea typeface="Times New Roman"/>
                <a:cs typeface="Times New Roman"/>
                <a:sym typeface="Times New Roman"/>
              </a:rPr>
              <a:t>National News Agency - Three Dead as Typhoon Wutip Batters Central Vietnam</a:t>
            </a:r>
            <a:r>
              <a:rPr lang="en" sz="1200">
                <a:solidFill>
                  <a:schemeClr val="dk1"/>
                </a:solidFill>
                <a:latin typeface="Times New Roman"/>
                <a:ea typeface="Times New Roman"/>
                <a:cs typeface="Times New Roman"/>
                <a:sym typeface="Times New Roman"/>
              </a:rPr>
              <a:t>. N.p., n.d. Web. 15 Oct. 2014.</a:t>
            </a:r>
          </a:p>
          <a:p>
            <a:pPr marL="355600" lvl="0" indent="-342900" rtl="0">
              <a:lnSpc>
                <a:spcPct val="200000"/>
              </a:lnSpc>
              <a:spcBef>
                <a:spcPts val="0"/>
              </a:spcBef>
              <a:buNone/>
            </a:pPr>
            <a:r>
              <a:rPr lang="en" sz="1200">
                <a:solidFill>
                  <a:schemeClr val="dk1"/>
                </a:solidFill>
                <a:latin typeface="Times New Roman"/>
                <a:ea typeface="Times New Roman"/>
                <a:cs typeface="Times New Roman"/>
                <a:sym typeface="Times New Roman"/>
              </a:rPr>
              <a:t>"Oceans." </a:t>
            </a:r>
            <a:r>
              <a:rPr lang="en" sz="1200" i="1">
                <a:solidFill>
                  <a:schemeClr val="dk1"/>
                </a:solidFill>
                <a:latin typeface="Times New Roman"/>
                <a:ea typeface="Times New Roman"/>
                <a:cs typeface="Times New Roman"/>
                <a:sym typeface="Times New Roman"/>
              </a:rPr>
              <a:t>EPA</a:t>
            </a:r>
            <a:r>
              <a:rPr lang="en" sz="1200">
                <a:solidFill>
                  <a:schemeClr val="dk1"/>
                </a:solidFill>
                <a:latin typeface="Times New Roman"/>
                <a:ea typeface="Times New Roman"/>
                <a:cs typeface="Times New Roman"/>
                <a:sym typeface="Times New Roman"/>
              </a:rPr>
              <a:t>. Environmental Protection Agency, n.d. Web. 15 Oct. 2014.</a:t>
            </a:r>
          </a:p>
          <a:p>
            <a:pPr marL="355600" lvl="0" indent="-342900" rtl="0">
              <a:lnSpc>
                <a:spcPct val="200000"/>
              </a:lnSpc>
              <a:spcBef>
                <a:spcPts val="0"/>
              </a:spcBef>
              <a:buNone/>
            </a:pPr>
            <a:r>
              <a:rPr lang="en" sz="1200">
                <a:solidFill>
                  <a:schemeClr val="dk1"/>
                </a:solidFill>
                <a:latin typeface="Times New Roman"/>
                <a:ea typeface="Times New Roman"/>
                <a:cs typeface="Times New Roman"/>
                <a:sym typeface="Times New Roman"/>
              </a:rPr>
              <a:t>"State of the Climate: 2011 Global Sea Level | NOAA Climate.gov." </a:t>
            </a:r>
            <a:r>
              <a:rPr lang="en" sz="1200" i="1">
                <a:solidFill>
                  <a:schemeClr val="dk1"/>
                </a:solidFill>
                <a:latin typeface="Times New Roman"/>
                <a:ea typeface="Times New Roman"/>
                <a:cs typeface="Times New Roman"/>
                <a:sym typeface="Times New Roman"/>
              </a:rPr>
              <a:t>State of the Climate: 2011 Global Sea Level | NOAA Climate.gov</a:t>
            </a:r>
            <a:r>
              <a:rPr lang="en" sz="1200">
                <a:solidFill>
                  <a:schemeClr val="dk1"/>
                </a:solidFill>
                <a:latin typeface="Times New Roman"/>
                <a:ea typeface="Times New Roman"/>
                <a:cs typeface="Times New Roman"/>
                <a:sym typeface="Times New Roman"/>
              </a:rPr>
              <a:t>. N.p., n.d. Web. 15 Oct. 2014.</a:t>
            </a:r>
          </a:p>
          <a:p>
            <a:pPr marL="355600" lvl="0" indent="-342900" rtl="0">
              <a:lnSpc>
                <a:spcPct val="200000"/>
              </a:lnSpc>
              <a:spcBef>
                <a:spcPts val="0"/>
              </a:spcBef>
              <a:buNone/>
            </a:pPr>
            <a:r>
              <a:rPr lang="en" sz="1200">
                <a:solidFill>
                  <a:schemeClr val="dk1"/>
                </a:solidFill>
                <a:latin typeface="Times New Roman"/>
                <a:ea typeface="Times New Roman"/>
                <a:cs typeface="Times New Roman"/>
                <a:sym typeface="Times New Roman"/>
              </a:rPr>
              <a:t>"Weather Impacts of ENSO." </a:t>
            </a:r>
            <a:r>
              <a:rPr lang="en" sz="1200" i="1">
                <a:solidFill>
                  <a:schemeClr val="dk1"/>
                </a:solidFill>
                <a:latin typeface="Times New Roman"/>
                <a:ea typeface="Times New Roman"/>
                <a:cs typeface="Times New Roman"/>
                <a:sym typeface="Times New Roman"/>
              </a:rPr>
              <a:t>NWS JetStream -</a:t>
            </a:r>
            <a:r>
              <a:rPr lang="en" sz="1200">
                <a:solidFill>
                  <a:schemeClr val="dk1"/>
                </a:solidFill>
                <a:latin typeface="Times New Roman"/>
                <a:ea typeface="Times New Roman"/>
                <a:cs typeface="Times New Roman"/>
                <a:sym typeface="Times New Roman"/>
              </a:rPr>
              <a:t>. N.p., n.d. Web. 15 Oct. 2014.</a:t>
            </a:r>
          </a:p>
          <a:p>
            <a:pPr lvl="0" rtl="0">
              <a:spcBef>
                <a:spcPts val="0"/>
              </a:spcBef>
              <a:buNone/>
            </a:pPr>
            <a:endParaRPr sz="1200"/>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Bibliography </a:t>
            </a:r>
            <a:r>
              <a:rPr lang="en" sz="2400"/>
              <a:t>(needs correct formatting)</a:t>
            </a:r>
          </a:p>
        </p:txBody>
      </p:sp>
      <p:sp>
        <p:nvSpPr>
          <p:cNvPr id="414" name="Shape 41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1200" u="sng">
                <a:solidFill>
                  <a:schemeClr val="hlink"/>
                </a:solidFill>
                <a:hlinkClick r:id="rId3"/>
              </a:rPr>
              <a:t>http://3.bp.blogspot.com/_EVqlA7ddjC0/TU8TluLEi7I/AAAAAAAAAYg/aWXf8Ykmv-Q/s640/MAPfrappe%2BGoogle%2BMaps%2BMashup%2B-%2BLaos%252C%2BCambodia%2B%2526%2BVietnam%2Bvs%2BUnited%2BStates.png</a:t>
            </a:r>
            <a:r>
              <a:rPr lang="en" sz="1200"/>
              <a:t>       (vietnam &amp; US)</a:t>
            </a:r>
          </a:p>
          <a:p>
            <a:pPr lvl="0" rtl="0">
              <a:spcBef>
                <a:spcPts val="0"/>
              </a:spcBef>
              <a:buNone/>
            </a:pPr>
            <a:r>
              <a:rPr lang="en" sz="1200" u="sng">
                <a:solidFill>
                  <a:schemeClr val="hlink"/>
                </a:solidFill>
                <a:hlinkClick r:id="rId4"/>
              </a:rPr>
              <a:t>http://media.web.britannica.com/eb-media/33/64633-004-D144C88E.gif</a:t>
            </a:r>
            <a:r>
              <a:rPr lang="en" sz="1200"/>
              <a:t>  (se asia map)</a:t>
            </a:r>
          </a:p>
          <a:p>
            <a:pPr lvl="0" rtl="0">
              <a:spcBef>
                <a:spcPts val="0"/>
              </a:spcBef>
              <a:buNone/>
            </a:pPr>
            <a:r>
              <a:rPr lang="en" sz="1200" u="sng">
                <a:solidFill>
                  <a:schemeClr val="hlink"/>
                </a:solidFill>
                <a:hlinkClick r:id="rId5"/>
              </a:rPr>
              <a:t>http://www.austinschools.org/campus/oakhill/kirstein/vietnam_world_map.gif</a:t>
            </a:r>
            <a:r>
              <a:rPr lang="en" sz="1200"/>
              <a:t> (world map)</a:t>
            </a:r>
          </a:p>
          <a:p>
            <a:pPr lvl="0" rtl="0">
              <a:spcBef>
                <a:spcPts val="0"/>
              </a:spcBef>
              <a:buNone/>
            </a:pPr>
            <a:r>
              <a:rPr lang="en" sz="1200" u="sng">
                <a:solidFill>
                  <a:schemeClr val="hlink"/>
                </a:solidFill>
                <a:hlinkClick r:id="rId6"/>
              </a:rPr>
              <a:t>http://www.mapsofworld.com/lat_long/vietnam-lat-long.html#</a:t>
            </a:r>
            <a:r>
              <a:rPr lang="en" sz="1200"/>
              <a:t> (latitude map)</a:t>
            </a:r>
          </a:p>
          <a:p>
            <a:pPr lvl="0" rtl="0">
              <a:spcBef>
                <a:spcPts val="0"/>
              </a:spcBef>
              <a:buNone/>
            </a:pPr>
            <a:r>
              <a:rPr lang="en" sz="1200" u="sng">
                <a:solidFill>
                  <a:schemeClr val="hlink"/>
                </a:solidFill>
                <a:hlinkClick r:id="rId7"/>
              </a:rPr>
              <a:t>http://nephicode.blogspot.com/2011/02/problems-with-malay-theory-part-iv.html</a:t>
            </a:r>
            <a:r>
              <a:rPr lang="en" sz="1200"/>
              <a:t> (ocean currents)</a:t>
            </a:r>
          </a:p>
          <a:p>
            <a:pPr lvl="0" rtl="0">
              <a:spcBef>
                <a:spcPts val="0"/>
              </a:spcBef>
              <a:buNone/>
            </a:pPr>
            <a:r>
              <a:rPr lang="en" sz="1200" u="sng">
                <a:solidFill>
                  <a:schemeClr val="hlink"/>
                </a:solidFill>
                <a:hlinkClick r:id="rId8"/>
              </a:rPr>
              <a:t>http://upload.wikimedia.org/wikipedia/commons/7/75/Vietnam_Topography.png</a:t>
            </a:r>
            <a:r>
              <a:rPr lang="en" sz="1200"/>
              <a:t> (topography)</a:t>
            </a:r>
          </a:p>
          <a:p>
            <a:pPr lvl="0" rtl="0">
              <a:spcBef>
                <a:spcPts val="0"/>
              </a:spcBef>
              <a:buNone/>
            </a:pPr>
            <a:r>
              <a:rPr lang="en" sz="1100">
                <a:solidFill>
                  <a:srgbClr val="00802A"/>
                </a:solidFill>
              </a:rPr>
              <a:t>en.wikipedia.org/wiki/Sa_Pa (height of mountains)</a:t>
            </a:r>
          </a:p>
          <a:p>
            <a:pPr lvl="0" rtl="0">
              <a:spcBef>
                <a:spcPts val="0"/>
              </a:spcBef>
              <a:buNone/>
            </a:pPr>
            <a:r>
              <a:rPr lang="en" sz="1000" u="sng">
                <a:solidFill>
                  <a:schemeClr val="hlink"/>
                </a:solidFill>
                <a:hlinkClick r:id="rId9"/>
              </a:rPr>
              <a:t>http://vietnamadventurer.com/about-vietnam/vietnam-climate.html</a:t>
            </a:r>
            <a:r>
              <a:rPr lang="en" sz="1000"/>
              <a:t> </a:t>
            </a:r>
            <a:r>
              <a:rPr lang="en" sz="1200"/>
              <a:t> (hanoi climate stats)</a:t>
            </a:r>
          </a:p>
          <a:p>
            <a:pPr lvl="0" rtl="0">
              <a:spcBef>
                <a:spcPts val="0"/>
              </a:spcBef>
              <a:buNone/>
            </a:pPr>
            <a:r>
              <a:rPr lang="en" sz="1200" u="sng">
                <a:solidFill>
                  <a:schemeClr val="hlink"/>
                </a:solidFill>
                <a:hlinkClick r:id="rId10"/>
              </a:rPr>
              <a:t>http://www.srh.noaa.gov/jetstream/tropics/enso_impacts.htm</a:t>
            </a:r>
            <a:r>
              <a:rPr lang="en" sz="1200"/>
              <a:t> (enso)</a:t>
            </a:r>
          </a:p>
          <a:p>
            <a:pPr lvl="0" rtl="0">
              <a:spcBef>
                <a:spcPts val="0"/>
              </a:spcBef>
              <a:buNone/>
            </a:pPr>
            <a:r>
              <a:rPr lang="en" sz="1200" u="sng">
                <a:solidFill>
                  <a:schemeClr val="hlink"/>
                </a:solidFill>
                <a:hlinkClick r:id="rId11"/>
              </a:rPr>
              <a:t>http://www.adpc.net/ece/NewsEvents/ElninoImpacts.html</a:t>
            </a:r>
            <a:r>
              <a:rPr lang="en" sz="1200"/>
              <a:t> (rice irrigation)</a:t>
            </a:r>
          </a:p>
          <a:p>
            <a:pPr lvl="0" rtl="0">
              <a:spcBef>
                <a:spcPts val="0"/>
              </a:spcBef>
              <a:buNone/>
            </a:pPr>
            <a:r>
              <a:rPr lang="en" sz="1200" u="sng">
                <a:solidFill>
                  <a:schemeClr val="hlink"/>
                </a:solidFill>
                <a:hlinkClick r:id="rId12"/>
              </a:rPr>
              <a:t>http://www.who.int/globalchange/publications/en/elnino.pdf</a:t>
            </a:r>
            <a:r>
              <a:rPr lang="en" sz="1200"/>
              <a:t> (enso disasters)</a:t>
            </a:r>
          </a:p>
          <a:p>
            <a:pPr>
              <a:spcBef>
                <a:spcPts val="0"/>
              </a:spcBef>
              <a:buNone/>
            </a:pPr>
            <a:r>
              <a:rPr lang="en" sz="1200" u="sng">
                <a:solidFill>
                  <a:schemeClr val="hlink"/>
                </a:solidFill>
                <a:hlinkClick r:id="rId13"/>
              </a:rPr>
              <a:t>http://talk.onevietnam.org/hanoi-under-water-understanding-flood-problem-in-vietnam/</a:t>
            </a:r>
            <a:r>
              <a:rPr lang="en" sz="1200"/>
              <a:t> (floods)</a:t>
            </a: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457200" y="344975"/>
            <a:ext cx="8229600" cy="4633199"/>
          </a:xfrm>
          <a:prstGeom prst="rect">
            <a:avLst/>
          </a:prstGeom>
        </p:spPr>
        <p:txBody>
          <a:bodyPr lIns="91425" tIns="91425" rIns="91425" bIns="91425" anchor="t" anchorCtr="0">
            <a:noAutofit/>
          </a:bodyPr>
          <a:lstStyle/>
          <a:p>
            <a:pPr lvl="0" rtl="0">
              <a:spcBef>
                <a:spcPts val="0"/>
              </a:spcBef>
              <a:buNone/>
            </a:pPr>
            <a:r>
              <a:rPr lang="en" sz="1200" u="sng">
                <a:solidFill>
                  <a:schemeClr val="hlink"/>
                </a:solidFill>
                <a:hlinkClick r:id="rId3"/>
              </a:rPr>
              <a:t>http://english.vietnamnet.vn/fms/environment/89161/scientist-admits-natural-calamities-getting-more-unpredictable.html</a:t>
            </a:r>
            <a:r>
              <a:rPr lang="en" sz="1200"/>
              <a:t> (increasing typhoons)</a:t>
            </a:r>
          </a:p>
          <a:p>
            <a:pPr lvl="0" rtl="0">
              <a:spcBef>
                <a:spcPts val="0"/>
              </a:spcBef>
              <a:buNone/>
            </a:pPr>
            <a:r>
              <a:rPr lang="en" sz="1200" u="sng">
                <a:solidFill>
                  <a:schemeClr val="hlink"/>
                </a:solidFill>
                <a:hlinkClick r:id="rId4"/>
              </a:rPr>
              <a:t>http://thedevelopmentadvisor.com/asia-coastal-resort-development-rainfall-typhoon-map/</a:t>
            </a:r>
            <a:r>
              <a:rPr lang="en" sz="1200"/>
              <a:t> (typhoon map)</a:t>
            </a:r>
          </a:p>
          <a:p>
            <a:pPr lvl="0" rtl="0">
              <a:spcBef>
                <a:spcPts val="0"/>
              </a:spcBef>
              <a:buNone/>
            </a:pPr>
            <a:r>
              <a:rPr lang="en" sz="1200" u="sng">
                <a:solidFill>
                  <a:schemeClr val="hlink"/>
                </a:solidFill>
                <a:hlinkClick r:id="rId5"/>
              </a:rPr>
              <a:t>http://climatechange.worldbank.org/sites/default/files/documents/EACC_Vietnam.pdf</a:t>
            </a:r>
            <a:r>
              <a:rPr lang="en" sz="1200"/>
              <a:t> (climate change projections)</a:t>
            </a:r>
          </a:p>
          <a:p>
            <a:pPr lvl="0" rtl="0">
              <a:spcBef>
                <a:spcPts val="0"/>
              </a:spcBef>
              <a:buNone/>
            </a:pPr>
            <a:r>
              <a:rPr lang="en" sz="1200" u="sng">
                <a:solidFill>
                  <a:schemeClr val="hlink"/>
                </a:solidFill>
                <a:hlinkClick r:id="rId6"/>
              </a:rPr>
              <a:t>http://www.rrcap.ait.asia/lc/cd/html/countryrep/vietnam/result.html</a:t>
            </a:r>
            <a:r>
              <a:rPr lang="en" sz="1200"/>
              <a:t> (vegetation)</a:t>
            </a:r>
          </a:p>
          <a:p>
            <a:pPr lvl="0" rtl="0">
              <a:spcBef>
                <a:spcPts val="0"/>
              </a:spcBef>
              <a:buNone/>
            </a:pPr>
            <a:r>
              <a:rPr lang="en" sz="1200" u="sng">
                <a:solidFill>
                  <a:schemeClr val="hlink"/>
                </a:solidFill>
                <a:hlinkClick r:id="rId7"/>
              </a:rPr>
              <a:t>http://www.nna-leb.gov.lb/en/show-news/14666/Three-dead-as-typhoon-Wutip-batters-central-Vietnam</a:t>
            </a:r>
            <a:r>
              <a:rPr lang="en" sz="1200"/>
              <a:t> (typhoon picture)</a:t>
            </a:r>
          </a:p>
          <a:p>
            <a:pPr lvl="0" rtl="0">
              <a:spcBef>
                <a:spcPts val="0"/>
              </a:spcBef>
              <a:buNone/>
            </a:pPr>
            <a:r>
              <a:rPr lang="en" sz="1200" u="sng">
                <a:solidFill>
                  <a:schemeClr val="hlink"/>
                </a:solidFill>
                <a:hlinkClick r:id="rId8"/>
              </a:rPr>
              <a:t>http://www.adrc.asia/management/VNM/Vietnam1.html</a:t>
            </a:r>
            <a:r>
              <a:rPr lang="en" sz="1200"/>
              <a:t> (natural disasters)</a:t>
            </a:r>
          </a:p>
          <a:p>
            <a:pPr lvl="0" rtl="0">
              <a:spcBef>
                <a:spcPts val="0"/>
              </a:spcBef>
              <a:buNone/>
            </a:pPr>
            <a:r>
              <a:rPr lang="en" sz="1200" u="sng">
                <a:solidFill>
                  <a:schemeClr val="hlink"/>
                </a:solidFill>
                <a:hlinkClick r:id="rId9"/>
              </a:rPr>
              <a:t>http://en.wikipedia.org/wiki/Typhoon_Haiyan</a:t>
            </a:r>
            <a:r>
              <a:rPr lang="en" sz="1200"/>
              <a:t> (typhoon haiyan)</a:t>
            </a:r>
          </a:p>
          <a:p>
            <a:pPr lvl="0" rtl="0">
              <a:spcBef>
                <a:spcPts val="0"/>
              </a:spcBef>
              <a:buNone/>
            </a:pPr>
            <a:r>
              <a:rPr lang="en" sz="1200" u="sng">
                <a:solidFill>
                  <a:schemeClr val="hlink"/>
                </a:solidFill>
                <a:hlinkClick r:id="rId10"/>
              </a:rPr>
              <a:t>http://www.yalibnan.com/2013/11/11/philippines-typhoon-haiyan-by-the-numbers/</a:t>
            </a:r>
            <a:r>
              <a:rPr lang="en" sz="1200"/>
              <a:t> (haiyan’s path)</a:t>
            </a:r>
          </a:p>
          <a:p>
            <a:pPr lvl="0" rtl="0">
              <a:spcBef>
                <a:spcPts val="0"/>
              </a:spcBef>
              <a:buNone/>
            </a:pPr>
            <a:r>
              <a:rPr lang="en" sz="1200" u="sng">
                <a:solidFill>
                  <a:schemeClr val="hlink"/>
                </a:solidFill>
                <a:hlinkClick r:id="rId11"/>
              </a:rPr>
              <a:t>http://www.theglobeandmail.com/news/world/explainer-how-are-typhoons-formed/article15373372/</a:t>
            </a:r>
            <a:r>
              <a:rPr lang="en" sz="1200"/>
              <a:t> (how typhoons formed)</a:t>
            </a:r>
          </a:p>
          <a:p>
            <a:pPr lvl="0" rtl="0">
              <a:spcBef>
                <a:spcPts val="0"/>
              </a:spcBef>
              <a:buNone/>
            </a:pPr>
            <a:r>
              <a:rPr lang="en" sz="1200" u="sng">
                <a:solidFill>
                  <a:schemeClr val="hlink"/>
                </a:solidFill>
                <a:hlinkClick r:id="rId12"/>
              </a:rPr>
              <a:t>http://weadapt.org/knowledge-base/national-adaptation-planning/Key-findings-from-Vietnam-NCAP-Project</a:t>
            </a:r>
            <a:r>
              <a:rPr lang="en" sz="1200"/>
              <a:t> (historic T &amp; P)</a:t>
            </a:r>
          </a:p>
          <a:p>
            <a:pPr lvl="0" rtl="0">
              <a:spcBef>
                <a:spcPts val="0"/>
              </a:spcBef>
              <a:buNone/>
            </a:pPr>
            <a:r>
              <a:rPr lang="en" sz="1200" u="sng">
                <a:solidFill>
                  <a:schemeClr val="hlink"/>
                </a:solidFill>
                <a:hlinkClick r:id="rId13"/>
              </a:rPr>
              <a:t>http://cgge.aag.org/GlobalClimateChange1e/cs-4/cs-43.html</a:t>
            </a:r>
            <a:r>
              <a:rPr lang="en" sz="1200"/>
              <a:t> (sea level change)</a:t>
            </a:r>
          </a:p>
          <a:p>
            <a:pPr lvl="0" rtl="0">
              <a:spcBef>
                <a:spcPts val="0"/>
              </a:spcBef>
              <a:buNone/>
            </a:pPr>
            <a:r>
              <a:rPr lang="en" sz="1200" u="sng">
                <a:solidFill>
                  <a:schemeClr val="hlink"/>
                </a:solidFill>
                <a:hlinkClick r:id="rId14"/>
              </a:rPr>
              <a:t>http://www.climate.gov/news-features/understanding-climate/state-climate-2011-global-sea-level</a:t>
            </a:r>
            <a:r>
              <a:rPr lang="en" sz="1200"/>
              <a:t> (sea level rise)</a:t>
            </a:r>
          </a:p>
          <a:p>
            <a:pPr lvl="0" rtl="0">
              <a:spcBef>
                <a:spcPts val="0"/>
              </a:spcBef>
              <a:buNone/>
            </a:pPr>
            <a:r>
              <a:rPr lang="en" sz="1200" u="sng">
                <a:solidFill>
                  <a:schemeClr val="hlink"/>
                </a:solidFill>
                <a:hlinkClick r:id="rId15"/>
              </a:rPr>
              <a:t>http://www.unep.org/pdf/dtie/VTN_ASS_REP_CC.pdf</a:t>
            </a:r>
            <a:r>
              <a:rPr lang="en" sz="1200"/>
              <a:t> (climate change)</a:t>
            </a:r>
          </a:p>
          <a:p>
            <a:pPr lvl="0" rtl="0">
              <a:spcBef>
                <a:spcPts val="0"/>
              </a:spcBef>
              <a:buNone/>
            </a:pPr>
            <a:r>
              <a:rPr lang="en" sz="1200" u="sng">
                <a:solidFill>
                  <a:schemeClr val="hlink"/>
                </a:solidFill>
                <a:hlinkClick r:id="rId16"/>
              </a:rPr>
              <a:t>http://www.worldclimatereport.com/index.php/2010/01/14/listening-to-johnny-chan/</a:t>
            </a:r>
            <a:r>
              <a:rPr lang="en" sz="1200"/>
              <a:t>  (philippine typhoons)</a:t>
            </a:r>
          </a:p>
          <a:p>
            <a:pPr lvl="0" rtl="0">
              <a:spcBef>
                <a:spcPts val="0"/>
              </a:spcBef>
              <a:buNone/>
            </a:pPr>
            <a:r>
              <a:rPr lang="en" sz="1200" u="sng">
                <a:solidFill>
                  <a:schemeClr val="hlink"/>
                </a:solidFill>
                <a:hlinkClick r:id="rId17"/>
              </a:rPr>
              <a:t>http://www.epa.gov/climatechange/science/indicators/oceans/sea-surface-temp.html</a:t>
            </a:r>
            <a:r>
              <a:rPr lang="en" sz="1200"/>
              <a:t> (sea surface temp)</a:t>
            </a:r>
          </a:p>
          <a:p>
            <a:pPr>
              <a:spcBef>
                <a:spcPts val="0"/>
              </a:spcBef>
              <a:buNone/>
            </a:pPr>
            <a:r>
              <a:rPr lang="en" sz="1200" u="sng">
                <a:solidFill>
                  <a:schemeClr val="hlink"/>
                </a:solidFill>
                <a:hlinkClick r:id="rId18"/>
              </a:rPr>
              <a:t>http://www.nlcap.net/fileadmin/NCAP/Countries/Vietnam/032135.0503xx.VN.CON-01.Output4_5.final.pdf</a:t>
            </a:r>
            <a:r>
              <a:rPr lang="en" sz="1200"/>
              <a:t> (precip change)</a:t>
            </a: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425" name="Shape 42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http://upload.wikimedia.org/wikipedia/commons/d/de/VietnameseRegions.png</a:t>
            </a:r>
          </a:p>
        </p:txBody>
      </p:sp>
      <p:pic>
        <p:nvPicPr>
          <p:cNvPr id="426" name="Shape 426"/>
          <p:cNvPicPr preferRelativeResize="0"/>
          <p:nvPr/>
        </p:nvPicPr>
        <p:blipFill>
          <a:blip r:embed="rId3">
            <a:alphaModFix/>
          </a:blip>
          <a:stretch>
            <a:fillRect/>
          </a:stretch>
        </p:blipFill>
        <p:spPr>
          <a:xfrm>
            <a:off x="3143250" y="461962"/>
            <a:ext cx="2857500" cy="42195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0400" y="215850"/>
            <a:ext cx="6011700" cy="1168800"/>
          </a:xfrm>
          <a:prstGeom prst="rect">
            <a:avLst/>
          </a:prstGeom>
        </p:spPr>
        <p:txBody>
          <a:bodyPr lIns="91425" tIns="91425" rIns="91425" bIns="91425" anchor="b" anchorCtr="0">
            <a:noAutofit/>
          </a:bodyPr>
          <a:lstStyle/>
          <a:p>
            <a:pPr>
              <a:spcBef>
                <a:spcPts val="0"/>
              </a:spcBef>
              <a:buNone/>
            </a:pPr>
            <a:r>
              <a:rPr lang="en"/>
              <a:t>Factors Affecting </a:t>
            </a:r>
            <a:br>
              <a:rPr lang="en"/>
            </a:br>
            <a:r>
              <a:rPr lang="en"/>
              <a:t>Climate - Latitude &amp; Coast</a:t>
            </a:r>
          </a:p>
        </p:txBody>
      </p:sp>
      <p:sp>
        <p:nvSpPr>
          <p:cNvPr id="62" name="Shape 62"/>
          <p:cNvSpPr txBox="1">
            <a:spLocks noGrp="1"/>
          </p:cNvSpPr>
          <p:nvPr>
            <p:ph type="body" idx="1"/>
          </p:nvPr>
        </p:nvSpPr>
        <p:spPr>
          <a:xfrm>
            <a:off x="457200" y="1473800"/>
            <a:ext cx="5438100" cy="34520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8 to 24 degrees North</a:t>
            </a:r>
          </a:p>
          <a:p>
            <a:pPr marL="457200" lvl="0" indent="-381000" rtl="0">
              <a:spcBef>
                <a:spcPts val="0"/>
              </a:spcBef>
              <a:buClr>
                <a:srgbClr val="000000"/>
              </a:buClr>
              <a:buSzPct val="100000"/>
              <a:buFont typeface="Arial"/>
              <a:buChar char="●"/>
            </a:pPr>
            <a:r>
              <a:rPr lang="en" sz="2400"/>
              <a:t>Mostly in Tropics</a:t>
            </a:r>
          </a:p>
          <a:p>
            <a:pPr marL="457200" lvl="0" indent="-381000" rtl="0">
              <a:spcBef>
                <a:spcPts val="0"/>
              </a:spcBef>
              <a:buClr>
                <a:srgbClr val="000000"/>
              </a:buClr>
              <a:buSzPct val="100000"/>
              <a:buFont typeface="Arial"/>
              <a:buChar char="●"/>
            </a:pPr>
            <a:r>
              <a:rPr lang="en" sz="2400"/>
              <a:t>3,260 km (~2,000 mile) coastline along east and south </a:t>
            </a:r>
          </a:p>
        </p:txBody>
      </p:sp>
      <p:pic>
        <p:nvPicPr>
          <p:cNvPr id="63" name="Shape 63"/>
          <p:cNvPicPr preferRelativeResize="0"/>
          <p:nvPr/>
        </p:nvPicPr>
        <p:blipFill>
          <a:blip r:embed="rId3">
            <a:alphaModFix/>
          </a:blip>
          <a:stretch>
            <a:fillRect/>
          </a:stretch>
        </p:blipFill>
        <p:spPr>
          <a:xfrm>
            <a:off x="5999080" y="0"/>
            <a:ext cx="2981738" cy="51434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0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fade">
                                      <p:cBhvr>
                                        <p:cTn id="12" dur="1000"/>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animEffect transition="in" filter="fade">
                                      <p:cBhvr>
                                        <p:cTn id="17" dur="1000"/>
                                        <p:tgtEl>
                                          <p:spTgt spid="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Factors Affecting Climate - Winds</a:t>
            </a:r>
          </a:p>
        </p:txBody>
      </p:sp>
      <p:sp>
        <p:nvSpPr>
          <p:cNvPr id="69" name="Shape 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70" name="Shape 70"/>
          <p:cNvPicPr preferRelativeResize="0"/>
          <p:nvPr/>
        </p:nvPicPr>
        <p:blipFill>
          <a:blip r:embed="rId3">
            <a:alphaModFix/>
          </a:blip>
          <a:stretch>
            <a:fillRect/>
          </a:stretch>
        </p:blipFill>
        <p:spPr>
          <a:xfrm>
            <a:off x="0" y="1063375"/>
            <a:ext cx="9144000" cy="4010553"/>
          </a:xfrm>
          <a:prstGeom prst="rect">
            <a:avLst/>
          </a:prstGeom>
          <a:noFill/>
          <a:ln>
            <a:noFill/>
          </a:ln>
        </p:spPr>
      </p:pic>
      <p:sp>
        <p:nvSpPr>
          <p:cNvPr id="71" name="Shape 71"/>
          <p:cNvSpPr txBox="1"/>
          <p:nvPr/>
        </p:nvSpPr>
        <p:spPr>
          <a:xfrm>
            <a:off x="5677650" y="3827975"/>
            <a:ext cx="3363000" cy="857400"/>
          </a:xfrm>
          <a:prstGeom prst="rect">
            <a:avLst/>
          </a:prstGeom>
          <a:solidFill>
            <a:schemeClr val="lt1"/>
          </a:solidFill>
          <a:ln>
            <a:noFill/>
          </a:ln>
        </p:spPr>
        <p:txBody>
          <a:bodyPr lIns="91425" tIns="91425" rIns="91425" bIns="91425" anchor="t" anchorCtr="0">
            <a:noAutofit/>
          </a:bodyPr>
          <a:lstStyle/>
          <a:p>
            <a:pPr>
              <a:spcBef>
                <a:spcPts val="0"/>
              </a:spcBef>
              <a:buNone/>
            </a:pPr>
            <a:r>
              <a:rPr lang="en" sz="2400"/>
              <a:t>Northeast Trade Winds</a:t>
            </a:r>
            <a:br>
              <a:rPr lang="en" sz="2400"/>
            </a:br>
            <a:r>
              <a:rPr lang="en" sz="2400"/>
              <a:t>due to tropical latitude</a:t>
            </a:r>
          </a:p>
        </p:txBody>
      </p:sp>
      <p:sp>
        <p:nvSpPr>
          <p:cNvPr id="72" name="Shape 72"/>
          <p:cNvSpPr/>
          <p:nvPr/>
        </p:nvSpPr>
        <p:spPr>
          <a:xfrm>
            <a:off x="6676650" y="2650875"/>
            <a:ext cx="1127700" cy="623099"/>
          </a:xfrm>
          <a:prstGeom prst="roundRect">
            <a:avLst>
              <a:gd name="adj" fmla="val 16667"/>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Factors Affecting Climate - Currents</a:t>
            </a:r>
          </a:p>
        </p:txBody>
      </p:sp>
      <p:sp>
        <p:nvSpPr>
          <p:cNvPr id="78" name="Shape 7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a:spcBef>
                <a:spcPts val="0"/>
              </a:spcBef>
              <a:buClr>
                <a:srgbClr val="000000"/>
              </a:buClr>
              <a:buSzPct val="100000"/>
              <a:buFont typeface="Arial"/>
              <a:buChar char="●"/>
            </a:pPr>
            <a:r>
              <a:rPr lang="en" sz="2400"/>
              <a:t>From the </a:t>
            </a:r>
            <a:br>
              <a:rPr lang="en" sz="2400"/>
            </a:br>
            <a:r>
              <a:rPr lang="en" sz="2400"/>
              <a:t>Northeast</a:t>
            </a:r>
          </a:p>
        </p:txBody>
      </p:sp>
      <p:pic>
        <p:nvPicPr>
          <p:cNvPr id="79" name="Shape 79"/>
          <p:cNvPicPr preferRelativeResize="0"/>
          <p:nvPr/>
        </p:nvPicPr>
        <p:blipFill>
          <a:blip r:embed="rId3">
            <a:alphaModFix/>
          </a:blip>
          <a:stretch>
            <a:fillRect/>
          </a:stretch>
        </p:blipFill>
        <p:spPr>
          <a:xfrm>
            <a:off x="3075125" y="1123075"/>
            <a:ext cx="5372099" cy="3879849"/>
          </a:xfrm>
          <a:prstGeom prst="rect">
            <a:avLst/>
          </a:prstGeom>
          <a:noFill/>
          <a:ln>
            <a:noFill/>
          </a:ln>
        </p:spPr>
      </p:pic>
      <p:sp>
        <p:nvSpPr>
          <p:cNvPr id="80" name="Shape 80"/>
          <p:cNvSpPr/>
          <p:nvPr/>
        </p:nvSpPr>
        <p:spPr>
          <a:xfrm>
            <a:off x="5816100" y="2205775"/>
            <a:ext cx="692400" cy="857400"/>
          </a:xfrm>
          <a:prstGeom prst="roundRect">
            <a:avLst>
              <a:gd name="adj" fmla="val 16667"/>
            </a:avLst>
          </a:prstGeom>
          <a:noFill/>
          <a:ln w="7620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86850" y="205975"/>
            <a:ext cx="8555999" cy="1198500"/>
          </a:xfrm>
          <a:prstGeom prst="rect">
            <a:avLst/>
          </a:prstGeom>
        </p:spPr>
        <p:txBody>
          <a:bodyPr lIns="91425" tIns="91425" rIns="91425" bIns="91425" anchor="b" anchorCtr="0">
            <a:noAutofit/>
          </a:bodyPr>
          <a:lstStyle/>
          <a:p>
            <a:pPr>
              <a:spcBef>
                <a:spcPts val="0"/>
              </a:spcBef>
              <a:buNone/>
            </a:pPr>
            <a:r>
              <a:rPr lang="en"/>
              <a:t>Factors Affecting </a:t>
            </a:r>
            <a:br>
              <a:rPr lang="en"/>
            </a:br>
            <a:r>
              <a:rPr lang="en"/>
              <a:t>Climate - Mountains</a:t>
            </a:r>
          </a:p>
        </p:txBody>
      </p:sp>
      <p:sp>
        <p:nvSpPr>
          <p:cNvPr id="86" name="Shape 86"/>
          <p:cNvSpPr txBox="1">
            <a:spLocks noGrp="1"/>
          </p:cNvSpPr>
          <p:nvPr>
            <p:ph type="body" idx="1"/>
          </p:nvPr>
        </p:nvSpPr>
        <p:spPr>
          <a:xfrm>
            <a:off x="457200" y="1404475"/>
            <a:ext cx="8229600" cy="35213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t>About 50 km inland from and</a:t>
            </a:r>
            <a:br>
              <a:rPr lang="en" sz="2400"/>
            </a:br>
            <a:r>
              <a:rPr lang="en" sz="2400"/>
              <a:t>parallel to the east coast</a:t>
            </a:r>
          </a:p>
          <a:p>
            <a:pPr marL="457200" lvl="0" indent="-381000">
              <a:spcBef>
                <a:spcPts val="0"/>
              </a:spcBef>
              <a:buClr>
                <a:srgbClr val="000000"/>
              </a:buClr>
              <a:buSzPct val="100000"/>
              <a:buFont typeface="Arial"/>
              <a:buChar char="●"/>
            </a:pPr>
            <a:r>
              <a:rPr lang="en" sz="2400"/>
              <a:t>Maximum height 3143 m (about</a:t>
            </a:r>
            <a:br>
              <a:rPr lang="en" sz="2400"/>
            </a:br>
            <a:r>
              <a:rPr lang="en" sz="2400"/>
              <a:t>10,000 feet)</a:t>
            </a:r>
          </a:p>
        </p:txBody>
      </p:sp>
      <p:pic>
        <p:nvPicPr>
          <p:cNvPr id="87" name="Shape 87"/>
          <p:cNvPicPr preferRelativeResize="0"/>
          <p:nvPr/>
        </p:nvPicPr>
        <p:blipFill>
          <a:blip r:embed="rId3">
            <a:alphaModFix/>
          </a:blip>
          <a:stretch>
            <a:fillRect/>
          </a:stretch>
        </p:blipFill>
        <p:spPr>
          <a:xfrm>
            <a:off x="5725345" y="0"/>
            <a:ext cx="3272009" cy="51434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fade">
                                      <p:cBhvr>
                                        <p:cTn id="7" dur="1000"/>
                                        <p:tgtEl>
                                          <p:spTgt spid="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xEl>
                                              <p:pRg st="1" end="1"/>
                                            </p:txEl>
                                          </p:spTgt>
                                        </p:tgtEl>
                                        <p:attrNameLst>
                                          <p:attrName>style.visibility</p:attrName>
                                        </p:attrNameLst>
                                      </p:cBhvr>
                                      <p:to>
                                        <p:strVal val="visible"/>
                                      </p:to>
                                    </p:set>
                                    <p:animEffect transition="in" filter="fade">
                                      <p:cBhvr>
                                        <p:cTn id="12" dur="1000"/>
                                        <p:tgtEl>
                                          <p:spTgt spid="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1525</Words>
  <Application>Microsoft Office PowerPoint</Application>
  <PresentationFormat>On-screen Show (16:9)</PresentationFormat>
  <Paragraphs>225</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light-gradient</vt:lpstr>
      <vt:lpstr>Climate Summit Vietnam</vt:lpstr>
      <vt:lpstr>Geographer</vt:lpstr>
      <vt:lpstr>Location</vt:lpstr>
      <vt:lpstr>Vietnam Statistics</vt:lpstr>
      <vt:lpstr>Koeppen Classification</vt:lpstr>
      <vt:lpstr>Factors Affecting  Climate - Latitude &amp; Coast</vt:lpstr>
      <vt:lpstr>Factors Affecting Climate - Winds</vt:lpstr>
      <vt:lpstr>Factors Affecting Climate - Currents</vt:lpstr>
      <vt:lpstr>Factors Affecting  Climate - Mountains</vt:lpstr>
      <vt:lpstr>Factors Affecting Climate - Vegetation</vt:lpstr>
      <vt:lpstr>Temperature</vt:lpstr>
      <vt:lpstr>Frost?</vt:lpstr>
      <vt:lpstr>Why These Temperatures?</vt:lpstr>
      <vt:lpstr>Precipitation</vt:lpstr>
      <vt:lpstr>Why This Type of Precipitation?</vt:lpstr>
      <vt:lpstr>Hours of Daylight</vt:lpstr>
      <vt:lpstr>Meteorologist</vt:lpstr>
      <vt:lpstr>Severe  Weather</vt:lpstr>
      <vt:lpstr>Severe Weather</vt:lpstr>
      <vt:lpstr>Monsoon Season</vt:lpstr>
      <vt:lpstr>Typhoons</vt:lpstr>
      <vt:lpstr>Tropical Cyclones (Typhoons &amp; Storms)</vt:lpstr>
      <vt:lpstr>Typhoons</vt:lpstr>
      <vt:lpstr>What is a Typhoon?</vt:lpstr>
      <vt:lpstr>How Do Typhoons Form?</vt:lpstr>
      <vt:lpstr>How Do Typhoons Form?</vt:lpstr>
      <vt:lpstr>How Do Typhoons Form?</vt:lpstr>
      <vt:lpstr>Consequences of Typhoons</vt:lpstr>
      <vt:lpstr>Super Typhoon Haiyan</vt:lpstr>
      <vt:lpstr>Super Typhoon Haiyan</vt:lpstr>
      <vt:lpstr>Effects of El Niño &amp; La Niña</vt:lpstr>
      <vt:lpstr>Effect of El Niño - December through February</vt:lpstr>
      <vt:lpstr>Effect of El Niño - June through August</vt:lpstr>
      <vt:lpstr>Effect of La Niña - December through February</vt:lpstr>
      <vt:lpstr>Effect of La Niña - June through August</vt:lpstr>
      <vt:lpstr>Climatologist</vt:lpstr>
      <vt:lpstr>Changing Temperature</vt:lpstr>
      <vt:lpstr>Changing Temperature</vt:lpstr>
      <vt:lpstr>Cold Fronts?</vt:lpstr>
      <vt:lpstr>Changing Precip</vt:lpstr>
      <vt:lpstr>Changing Precipitation</vt:lpstr>
      <vt:lpstr>Sea Level Change</vt:lpstr>
      <vt:lpstr>Typhoon Trends</vt:lpstr>
      <vt:lpstr>Typhoon Trends</vt:lpstr>
      <vt:lpstr>Sea Surface Temps vs Storm Intensity</vt:lpstr>
      <vt:lpstr>Temperature Projections</vt:lpstr>
      <vt:lpstr>Precipitation Projections</vt:lpstr>
      <vt:lpstr>Precipitation Change Projections</vt:lpstr>
      <vt:lpstr>Sea Level Change Predictions</vt:lpstr>
      <vt:lpstr>Consequences of  Sea Level Change</vt:lpstr>
      <vt:lpstr>Agriculture Projections</vt:lpstr>
      <vt:lpstr>Agriculture Projections</vt:lpstr>
      <vt:lpstr>Technology to the Rescue?</vt:lpstr>
      <vt:lpstr>Bibliography (needs correct formatting)</vt:lpstr>
      <vt:lpstr>Bibliography (needs correct formatting)</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Summit 2014 Vietnam</dc:title>
  <dc:creator>Moutoux David</dc:creator>
  <cp:lastModifiedBy>user</cp:lastModifiedBy>
  <cp:revision>2</cp:revision>
  <dcterms:modified xsi:type="dcterms:W3CDTF">2016-04-05T14:16:36Z</dcterms:modified>
</cp:coreProperties>
</file>